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Alegreya Bold" pitchFamily="2" charset="0"/>
      <p:regular r:id="rId32"/>
      <p:bold r:id="rId33"/>
    </p:embeddedFont>
    <p:embeddedFont>
      <p:font typeface="Archivo Black" panose="020B0A03020202020B04" pitchFamily="34" charset="77"/>
      <p:regular r:id="rId34"/>
    </p:embeddedFont>
    <p:embeddedFont>
      <p:font typeface="Arimo" panose="020B0604020202020204" pitchFamily="34" charset="0"/>
      <p:regular r:id="rId35"/>
    </p:embeddedFont>
    <p:embeddedFont>
      <p:font typeface="Arimo Bold" panose="020B0704020202020204" pitchFamily="34" charset="0"/>
      <p:regular r:id="rId36"/>
      <p:bold r:id="rId37"/>
    </p:embeddedFont>
    <p:embeddedFont>
      <p:font typeface="Aristotelica Pro" pitchFamily="2" charset="0"/>
      <p:regular r:id="rId38"/>
    </p:embeddedFont>
    <p:embeddedFont>
      <p:font typeface="Aristotelica Pro Bold" pitchFamily="2" charset="0"/>
      <p:regular r:id="rId39"/>
      <p:bold r:id="rId40"/>
    </p:embeddedFont>
    <p:embeddedFont>
      <p:font typeface="Ballpoint" pitchFamily="2" charset="77"/>
      <p:regular r:id="rId41"/>
    </p:embeddedFont>
    <p:embeddedFont>
      <p:font typeface="Canva Sans" panose="020B0503030501040103" pitchFamily="34" charset="0"/>
      <p:regular r:id="rId42"/>
    </p:embeddedFont>
    <p:embeddedFont>
      <p:font typeface="Canva Sans Bold" panose="020B0803030501040103" pitchFamily="34" charset="0"/>
      <p:regular r:id="rId43"/>
      <p:bold r:id="rId44"/>
    </p:embeddedFont>
    <p:embeddedFont>
      <p:font typeface="Canva Sans Bold Italics" panose="020B0803030501040103" pitchFamily="34" charset="0"/>
      <p:regular r:id="rId45"/>
      <p:bold r:id="rId46"/>
      <p:italic r:id="rId47"/>
      <p:boldItalic r:id="rId48"/>
    </p:embeddedFont>
    <p:embeddedFont>
      <p:font typeface="Inter" panose="020B0502030000000004" pitchFamily="34" charset="0"/>
      <p:regular r:id="rId49"/>
    </p:embeddedFont>
    <p:embeddedFont>
      <p:font typeface="Inter Bold" panose="020B0802030000000004" pitchFamily="34" charset="0"/>
      <p:regular r:id="rId50"/>
      <p:bold r:id="rId51"/>
    </p:embeddedFont>
    <p:embeddedFont>
      <p:font typeface="League Spartan" pitchFamily="2" charset="77"/>
      <p:regular r:id="rId52"/>
      <p:bold r:id="rId53"/>
    </p:embeddedFont>
    <p:embeddedFont>
      <p:font typeface="Staatliches" pitchFamily="2"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75" autoAdjust="0"/>
  </p:normalViewPr>
  <p:slideViewPr>
    <p:cSldViewPr>
      <p:cViewPr varScale="1">
        <p:scale>
          <a:sx n="69" d="100"/>
          <a:sy n="69" d="100"/>
        </p:scale>
        <p:origin x="82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3.fntdata"/><Relationship Id="rId52"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3.svg"/><Relationship Id="rId21" Type="http://schemas.openxmlformats.org/officeDocument/2006/relationships/image" Target="../media/image43.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2" Type="http://schemas.openxmlformats.org/officeDocument/2006/relationships/image" Target="../media/image2.pn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6.png"/><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26" Type="http://schemas.openxmlformats.org/officeDocument/2006/relationships/image" Target="../media/image54.sv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5" Type="http://schemas.openxmlformats.org/officeDocument/2006/relationships/image" Target="../media/image53.png"/><Relationship Id="rId2" Type="http://schemas.openxmlformats.org/officeDocument/2006/relationships/image" Target="../media/image52.png"/><Relationship Id="rId16" Type="http://schemas.openxmlformats.org/officeDocument/2006/relationships/image" Target="../media/image39.svg"/><Relationship Id="rId20" Type="http://schemas.openxmlformats.org/officeDocument/2006/relationships/image" Target="../media/image43.svg"/><Relationship Id="rId29"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24" Type="http://schemas.openxmlformats.org/officeDocument/2006/relationships/image" Target="../media/image47.sv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6.sv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 Id="rId22" Type="http://schemas.openxmlformats.org/officeDocument/2006/relationships/image" Target="../media/image45.svg"/><Relationship Id="rId27" Type="http://schemas.openxmlformats.org/officeDocument/2006/relationships/image" Target="../media/image55.png"/><Relationship Id="rId30"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svg"/><Relationship Id="rId3" Type="http://schemas.openxmlformats.org/officeDocument/2006/relationships/image" Target="../media/image71.svg"/><Relationship Id="rId21" Type="http://schemas.openxmlformats.org/officeDocument/2006/relationships/image" Target="../media/image89.png"/><Relationship Id="rId34" Type="http://schemas.openxmlformats.org/officeDocument/2006/relationships/image" Target="../media/image102.svg"/><Relationship Id="rId7" Type="http://schemas.openxmlformats.org/officeDocument/2006/relationships/image" Target="../media/image75.svg"/><Relationship Id="rId12" Type="http://schemas.openxmlformats.org/officeDocument/2006/relationships/image" Target="../media/image80.sv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svg"/><Relationship Id="rId29"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5" Type="http://schemas.openxmlformats.org/officeDocument/2006/relationships/image" Target="../media/image73.png"/><Relationship Id="rId15" Type="http://schemas.openxmlformats.org/officeDocument/2006/relationships/image" Target="../media/image83.svg"/><Relationship Id="rId23" Type="http://schemas.openxmlformats.org/officeDocument/2006/relationships/image" Target="../media/image91.svg"/><Relationship Id="rId28" Type="http://schemas.openxmlformats.org/officeDocument/2006/relationships/image" Target="../media/image96.svg"/><Relationship Id="rId10" Type="http://schemas.openxmlformats.org/officeDocument/2006/relationships/image" Target="../media/image78.svg"/><Relationship Id="rId19" Type="http://schemas.openxmlformats.org/officeDocument/2006/relationships/image" Target="../media/image87.png"/><Relationship Id="rId31" Type="http://schemas.openxmlformats.org/officeDocument/2006/relationships/image" Target="../media/image99.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8" Type="http://schemas.openxmlformats.org/officeDocument/2006/relationships/image" Target="../media/image76.png"/></Relationships>
</file>

<file path=ppt/slides/_rels/slide28.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25.png"/><Relationship Id="rId21" Type="http://schemas.openxmlformats.org/officeDocument/2006/relationships/image" Target="../media/image120.png"/><Relationship Id="rId34" Type="http://schemas.openxmlformats.org/officeDocument/2006/relationships/image" Target="../media/image133.png"/><Relationship Id="rId7" Type="http://schemas.openxmlformats.org/officeDocument/2006/relationships/image" Target="../media/image106.svg"/><Relationship Id="rId12" Type="http://schemas.openxmlformats.org/officeDocument/2006/relationships/image" Target="../media/image111.svg"/><Relationship Id="rId17" Type="http://schemas.openxmlformats.org/officeDocument/2006/relationships/image" Target="../media/image116.png"/><Relationship Id="rId25" Type="http://schemas.openxmlformats.org/officeDocument/2006/relationships/image" Target="../media/image124.svg"/><Relationship Id="rId33" Type="http://schemas.openxmlformats.org/officeDocument/2006/relationships/image" Target="../media/image132.png"/><Relationship Id="rId38" Type="http://schemas.openxmlformats.org/officeDocument/2006/relationships/image" Target="../media/image137.svg"/><Relationship Id="rId2" Type="http://schemas.openxmlformats.org/officeDocument/2006/relationships/image" Target="../media/image103.png"/><Relationship Id="rId16" Type="http://schemas.openxmlformats.org/officeDocument/2006/relationships/image" Target="../media/image115.png"/><Relationship Id="rId20" Type="http://schemas.openxmlformats.org/officeDocument/2006/relationships/image" Target="../media/image119.png"/><Relationship Id="rId29"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110.png"/><Relationship Id="rId24" Type="http://schemas.openxmlformats.org/officeDocument/2006/relationships/image" Target="../media/image123.png"/><Relationship Id="rId32" Type="http://schemas.openxmlformats.org/officeDocument/2006/relationships/image" Target="../media/image131.svg"/><Relationship Id="rId37" Type="http://schemas.openxmlformats.org/officeDocument/2006/relationships/image" Target="../media/image136.png"/><Relationship Id="rId5" Type="http://schemas.openxmlformats.org/officeDocument/2006/relationships/image" Target="../media/image105.png"/><Relationship Id="rId15" Type="http://schemas.openxmlformats.org/officeDocument/2006/relationships/image" Target="../media/image114.svg"/><Relationship Id="rId23" Type="http://schemas.openxmlformats.org/officeDocument/2006/relationships/image" Target="../media/image122.png"/><Relationship Id="rId28" Type="http://schemas.openxmlformats.org/officeDocument/2006/relationships/image" Target="../media/image127.png"/><Relationship Id="rId36" Type="http://schemas.openxmlformats.org/officeDocument/2006/relationships/image" Target="../media/image135.png"/><Relationship Id="rId10" Type="http://schemas.openxmlformats.org/officeDocument/2006/relationships/image" Target="../media/image109.svg"/><Relationship Id="rId19" Type="http://schemas.openxmlformats.org/officeDocument/2006/relationships/image" Target="../media/image118.svg"/><Relationship Id="rId31" Type="http://schemas.openxmlformats.org/officeDocument/2006/relationships/image" Target="../media/image130.png"/><Relationship Id="rId4" Type="http://schemas.openxmlformats.org/officeDocument/2006/relationships/image" Target="../media/image72.pn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svg"/><Relationship Id="rId27" Type="http://schemas.openxmlformats.org/officeDocument/2006/relationships/image" Target="../media/image126.svg"/><Relationship Id="rId30" Type="http://schemas.openxmlformats.org/officeDocument/2006/relationships/image" Target="../media/image129.svg"/><Relationship Id="rId35" Type="http://schemas.openxmlformats.org/officeDocument/2006/relationships/image" Target="../media/image134.svg"/><Relationship Id="rId8" Type="http://schemas.openxmlformats.org/officeDocument/2006/relationships/image" Target="../media/image107.png"/><Relationship Id="rId3" Type="http://schemas.openxmlformats.org/officeDocument/2006/relationships/image" Target="../media/image104.svg"/></Relationships>
</file>

<file path=ppt/slides/_rels/slide29.xml.rels><?xml version="1.0" encoding="UTF-8" standalone="yes"?>
<Relationships xmlns="http://schemas.openxmlformats.org/package/2006/relationships"><Relationship Id="rId13" Type="http://schemas.openxmlformats.org/officeDocument/2006/relationships/image" Target="../media/image149.svg"/><Relationship Id="rId18" Type="http://schemas.openxmlformats.org/officeDocument/2006/relationships/image" Target="../media/image154.svg"/><Relationship Id="rId26" Type="http://schemas.openxmlformats.org/officeDocument/2006/relationships/image" Target="../media/image162.png"/><Relationship Id="rId3" Type="http://schemas.openxmlformats.org/officeDocument/2006/relationships/image" Target="../media/image139.svg"/><Relationship Id="rId21" Type="http://schemas.openxmlformats.org/officeDocument/2006/relationships/image" Target="../media/image157.png"/><Relationship Id="rId7" Type="http://schemas.openxmlformats.org/officeDocument/2006/relationships/image" Target="../media/image143.sv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svg"/><Relationship Id="rId33" Type="http://schemas.openxmlformats.org/officeDocument/2006/relationships/image" Target="../media/image169.svg"/><Relationship Id="rId2" Type="http://schemas.openxmlformats.org/officeDocument/2006/relationships/image" Target="../media/image138.png"/><Relationship Id="rId16" Type="http://schemas.openxmlformats.org/officeDocument/2006/relationships/image" Target="../media/image152.png"/><Relationship Id="rId20" Type="http://schemas.openxmlformats.org/officeDocument/2006/relationships/image" Target="../media/image156.svg"/><Relationship Id="rId29"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5" Type="http://schemas.openxmlformats.org/officeDocument/2006/relationships/image" Target="../media/image141.png"/><Relationship Id="rId15" Type="http://schemas.openxmlformats.org/officeDocument/2006/relationships/image" Target="../media/image151.svg"/><Relationship Id="rId23" Type="http://schemas.openxmlformats.org/officeDocument/2006/relationships/image" Target="../media/image159.svg"/><Relationship Id="rId28" Type="http://schemas.openxmlformats.org/officeDocument/2006/relationships/image" Target="../media/image164.png"/><Relationship Id="rId10" Type="http://schemas.openxmlformats.org/officeDocument/2006/relationships/image" Target="../media/image146.sv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svg"/><Relationship Id="rId30" Type="http://schemas.openxmlformats.org/officeDocument/2006/relationships/image" Target="../media/image166.svg"/><Relationship Id="rId8" Type="http://schemas.openxmlformats.org/officeDocument/2006/relationships/image" Target="../media/image14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8695224" y="-3411992"/>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rot="-3233516">
            <a:off x="14187107" y="9760099"/>
            <a:ext cx="303218" cy="3032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233516">
            <a:off x="14466456" y="9377129"/>
            <a:ext cx="303218" cy="30321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3233516">
            <a:off x="14745805" y="8994159"/>
            <a:ext cx="303218" cy="3032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233516">
            <a:off x="14923456" y="494121"/>
            <a:ext cx="303218" cy="3032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197" y="2630966"/>
            <a:ext cx="11566841" cy="2192412"/>
          </a:xfrm>
          <a:prstGeom prst="rect">
            <a:avLst/>
          </a:prstGeom>
        </p:spPr>
        <p:txBody>
          <a:bodyPr lIns="0" tIns="0" rIns="0" bIns="0" rtlCol="0" anchor="t">
            <a:spAutoFit/>
          </a:bodyPr>
          <a:lstStyle/>
          <a:p>
            <a:pPr algn="l">
              <a:lnSpc>
                <a:spcPts val="8833"/>
              </a:lnSpc>
              <a:spcBef>
                <a:spcPct val="0"/>
              </a:spcBef>
            </a:pPr>
            <a:r>
              <a:rPr lang="en-US" sz="6309">
                <a:solidFill>
                  <a:srgbClr val="000000"/>
                </a:solidFill>
                <a:latin typeface="League Spartan"/>
                <a:ea typeface="League Spartan"/>
                <a:cs typeface="League Spartan"/>
                <a:sym typeface="League Spartan"/>
              </a:rPr>
              <a:t>STRATEGIC BRAND &amp; MARKETING EVOLUTION</a:t>
            </a:r>
          </a:p>
        </p:txBody>
      </p:sp>
      <p:sp>
        <p:nvSpPr>
          <p:cNvPr id="17" name="Freeform 17"/>
          <p:cNvSpPr/>
          <p:nvPr/>
        </p:nvSpPr>
        <p:spPr>
          <a:xfrm>
            <a:off x="11628886" y="1890226"/>
            <a:ext cx="6402018" cy="6394016"/>
          </a:xfrm>
          <a:custGeom>
            <a:avLst/>
            <a:gdLst/>
            <a:ahLst/>
            <a:cxnLst/>
            <a:rect l="l" t="t" r="r" b="b"/>
            <a:pathLst>
              <a:path w="6402018" h="6394016">
                <a:moveTo>
                  <a:pt x="0" y="0"/>
                </a:moveTo>
                <a:lnTo>
                  <a:pt x="6402018" y="0"/>
                </a:lnTo>
                <a:lnTo>
                  <a:pt x="6402018" y="6394016"/>
                </a:lnTo>
                <a:lnTo>
                  <a:pt x="0" y="6394016"/>
                </a:lnTo>
                <a:lnTo>
                  <a:pt x="0" y="0"/>
                </a:lnTo>
                <a:close/>
              </a:path>
            </a:pathLst>
          </a:custGeom>
          <a:blipFill>
            <a:blip r:embed="rId5"/>
            <a:stretch>
              <a:fillRect/>
            </a:stretch>
          </a:blipFill>
        </p:spPr>
        <p:txBody>
          <a:bodyPr/>
          <a:lstStyle/>
          <a:p>
            <a:endParaRPr lang="en-IN"/>
          </a:p>
        </p:txBody>
      </p:sp>
      <p:sp>
        <p:nvSpPr>
          <p:cNvPr id="18" name="TextBox 18"/>
          <p:cNvSpPr txBox="1"/>
          <p:nvPr/>
        </p:nvSpPr>
        <p:spPr>
          <a:xfrm>
            <a:off x="729197" y="4749277"/>
            <a:ext cx="10232686" cy="1442797"/>
          </a:xfrm>
          <a:prstGeom prst="rect">
            <a:avLst/>
          </a:prstGeom>
        </p:spPr>
        <p:txBody>
          <a:bodyPr lIns="0" tIns="0" rIns="0" bIns="0" rtlCol="0" anchor="t">
            <a:spAutoFit/>
          </a:bodyPr>
          <a:lstStyle/>
          <a:p>
            <a:pPr algn="l">
              <a:lnSpc>
                <a:spcPts val="11825"/>
              </a:lnSpc>
              <a:spcBef>
                <a:spcPct val="0"/>
              </a:spcBef>
            </a:pPr>
            <a:r>
              <a:rPr lang="en-US" sz="8446">
                <a:solidFill>
                  <a:srgbClr val="000000"/>
                </a:solidFill>
                <a:latin typeface="League Spartan"/>
                <a:ea typeface="League Spartan"/>
                <a:cs typeface="League Spartan"/>
                <a:sym typeface="League Spartan"/>
              </a:rPr>
              <a:t>OF</a:t>
            </a:r>
            <a:r>
              <a:rPr lang="en-US" sz="8446">
                <a:solidFill>
                  <a:srgbClr val="5F259F"/>
                </a:solidFill>
                <a:latin typeface="League Spartan"/>
                <a:ea typeface="League Spartan"/>
                <a:cs typeface="League Spartan"/>
                <a:sym typeface="League Spartan"/>
              </a:rPr>
              <a:t> PHONEPE’S</a:t>
            </a:r>
          </a:p>
        </p:txBody>
      </p:sp>
      <p:sp>
        <p:nvSpPr>
          <p:cNvPr id="19" name="TextBox 19"/>
          <p:cNvSpPr txBox="1"/>
          <p:nvPr/>
        </p:nvSpPr>
        <p:spPr>
          <a:xfrm>
            <a:off x="729197" y="6190810"/>
            <a:ext cx="9887388" cy="2192389"/>
          </a:xfrm>
          <a:prstGeom prst="rect">
            <a:avLst/>
          </a:prstGeom>
        </p:spPr>
        <p:txBody>
          <a:bodyPr lIns="0" tIns="0" rIns="0" bIns="0" rtlCol="0" anchor="t">
            <a:spAutoFit/>
          </a:bodyPr>
          <a:lstStyle/>
          <a:p>
            <a:pPr algn="l">
              <a:lnSpc>
                <a:spcPts val="8834"/>
              </a:lnSpc>
              <a:spcBef>
                <a:spcPct val="0"/>
              </a:spcBef>
            </a:pPr>
            <a:r>
              <a:rPr lang="en-US" sz="6310">
                <a:solidFill>
                  <a:srgbClr val="000000"/>
                </a:solidFill>
                <a:latin typeface="League Spartan"/>
                <a:ea typeface="League Spartan"/>
                <a:cs typeface="League Spartan"/>
                <a:sym typeface="League Spartan"/>
              </a:rPr>
              <a:t>MSME INSURANCE OFFERING</a:t>
            </a:r>
          </a:p>
        </p:txBody>
      </p:sp>
      <p:sp>
        <p:nvSpPr>
          <p:cNvPr id="20" name="Freeform 20"/>
          <p:cNvSpPr/>
          <p:nvPr/>
        </p:nvSpPr>
        <p:spPr>
          <a:xfrm rot="-10800000">
            <a:off x="-2020496" y="5951620"/>
            <a:ext cx="11969486" cy="7920176"/>
          </a:xfrm>
          <a:custGeom>
            <a:avLst/>
            <a:gdLst/>
            <a:ahLst/>
            <a:cxnLst/>
            <a:rect l="l" t="t" r="r" b="b"/>
            <a:pathLst>
              <a:path w="11969486" h="7920176">
                <a:moveTo>
                  <a:pt x="0" y="0"/>
                </a:moveTo>
                <a:lnTo>
                  <a:pt x="11969485" y="0"/>
                </a:lnTo>
                <a:lnTo>
                  <a:pt x="11969485" y="7920176"/>
                </a:lnTo>
                <a:lnTo>
                  <a:pt x="0" y="7920176"/>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1" name="TextBox 21"/>
          <p:cNvSpPr txBox="1"/>
          <p:nvPr/>
        </p:nvSpPr>
        <p:spPr>
          <a:xfrm>
            <a:off x="12467539" y="7197230"/>
            <a:ext cx="5215051" cy="2926308"/>
          </a:xfrm>
          <a:prstGeom prst="rect">
            <a:avLst/>
          </a:prstGeom>
        </p:spPr>
        <p:txBody>
          <a:bodyPr lIns="0" tIns="0" rIns="0" bIns="0" rtlCol="0" anchor="t">
            <a:spAutoFit/>
          </a:bodyPr>
          <a:lstStyle/>
          <a:p>
            <a:pPr algn="just">
              <a:lnSpc>
                <a:spcPts val="4000"/>
              </a:lnSpc>
            </a:pPr>
            <a:r>
              <a:rPr lang="en-US" sz="2857" b="1" u="sng">
                <a:solidFill>
                  <a:srgbClr val="000000"/>
                </a:solidFill>
                <a:latin typeface="Canva Sans Bold"/>
                <a:ea typeface="Canva Sans Bold"/>
                <a:cs typeface="Canva Sans Bold"/>
                <a:sym typeface="Canva Sans Bold"/>
              </a:rPr>
              <a:t>GROUP 5 :</a:t>
            </a:r>
          </a:p>
          <a:p>
            <a:pPr algn="just">
              <a:lnSpc>
                <a:spcPts val="2774"/>
              </a:lnSpc>
            </a:pPr>
            <a:r>
              <a:rPr lang="en-US" sz="1981">
                <a:solidFill>
                  <a:srgbClr val="000000"/>
                </a:solidFill>
                <a:latin typeface="Canva Sans"/>
                <a:ea typeface="Canva Sans"/>
                <a:cs typeface="Canva Sans"/>
                <a:sym typeface="Canva Sans"/>
              </a:rPr>
              <a:t>Angel Rose Shajan (HAHM24011)</a:t>
            </a:r>
          </a:p>
          <a:p>
            <a:pPr algn="just">
              <a:lnSpc>
                <a:spcPts val="2774"/>
              </a:lnSpc>
            </a:pPr>
            <a:r>
              <a:rPr lang="en-US" sz="1981">
                <a:solidFill>
                  <a:srgbClr val="000000"/>
                </a:solidFill>
                <a:latin typeface="Canva Sans"/>
                <a:ea typeface="Canva Sans"/>
                <a:cs typeface="Canva Sans"/>
                <a:sym typeface="Canva Sans"/>
              </a:rPr>
              <a:t>Ankit Agrawalla (HAHM24013)</a:t>
            </a:r>
          </a:p>
          <a:p>
            <a:pPr algn="just">
              <a:lnSpc>
                <a:spcPts val="2774"/>
              </a:lnSpc>
            </a:pPr>
            <a:r>
              <a:rPr lang="en-US" sz="1981">
                <a:solidFill>
                  <a:srgbClr val="000000"/>
                </a:solidFill>
                <a:latin typeface="Canva Sans"/>
                <a:ea typeface="Canva Sans"/>
                <a:cs typeface="Canva Sans"/>
                <a:sym typeface="Canva Sans"/>
              </a:rPr>
              <a:t>Avantika Srivastava (HAHM24019)</a:t>
            </a:r>
          </a:p>
          <a:p>
            <a:pPr algn="just">
              <a:lnSpc>
                <a:spcPts val="2774"/>
              </a:lnSpc>
            </a:pPr>
            <a:r>
              <a:rPr lang="en-US" sz="1981">
                <a:solidFill>
                  <a:srgbClr val="000000"/>
                </a:solidFill>
                <a:latin typeface="Canva Sans"/>
                <a:ea typeface="Canva Sans"/>
                <a:cs typeface="Canva Sans"/>
                <a:sym typeface="Canva Sans"/>
              </a:rPr>
              <a:t>Manesvi Rautela (HAHM24044)</a:t>
            </a:r>
          </a:p>
          <a:p>
            <a:pPr algn="just">
              <a:lnSpc>
                <a:spcPts val="2774"/>
              </a:lnSpc>
            </a:pPr>
            <a:r>
              <a:rPr lang="en-US" sz="1981">
                <a:solidFill>
                  <a:srgbClr val="000000"/>
                </a:solidFill>
                <a:latin typeface="Canva Sans"/>
                <a:ea typeface="Canva Sans"/>
                <a:cs typeface="Canva Sans"/>
                <a:sym typeface="Canva Sans"/>
              </a:rPr>
              <a:t>Neha Sahu (HAHM24050)</a:t>
            </a:r>
          </a:p>
          <a:p>
            <a:pPr algn="just">
              <a:lnSpc>
                <a:spcPts val="2774"/>
              </a:lnSpc>
            </a:pPr>
            <a:r>
              <a:rPr lang="en-US" sz="1981">
                <a:solidFill>
                  <a:srgbClr val="000000"/>
                </a:solidFill>
                <a:latin typeface="Canva Sans"/>
                <a:ea typeface="Canva Sans"/>
                <a:cs typeface="Canva Sans"/>
                <a:sym typeface="Canva Sans"/>
              </a:rPr>
              <a:t>Rishwin Bhagat (HAHM24068)</a:t>
            </a:r>
          </a:p>
          <a:p>
            <a:pPr algn="just">
              <a:lnSpc>
                <a:spcPts val="2788"/>
              </a:lnSpc>
              <a:spcBef>
                <a:spcPct val="0"/>
              </a:spcBef>
            </a:pPr>
            <a:r>
              <a:rPr lang="en-US" sz="1991">
                <a:solidFill>
                  <a:srgbClr val="000000"/>
                </a:solidFill>
                <a:latin typeface="Canva Sans"/>
                <a:ea typeface="Canva Sans"/>
                <a:cs typeface="Canva Sans"/>
                <a:sym typeface="Canva Sans"/>
              </a:rPr>
              <a:t>Shruti Abhay Dhopte (HAHM24078)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16225" y="-3198267"/>
            <a:ext cx="11426111" cy="7560626"/>
          </a:xfrm>
          <a:custGeom>
            <a:avLst/>
            <a:gdLst/>
            <a:ahLst/>
            <a:cxnLst/>
            <a:rect l="l" t="t" r="r" b="b"/>
            <a:pathLst>
              <a:path w="11426111" h="7560626">
                <a:moveTo>
                  <a:pt x="0" y="0"/>
                </a:moveTo>
                <a:lnTo>
                  <a:pt x="11426110" y="0"/>
                </a:lnTo>
                <a:lnTo>
                  <a:pt x="11426110"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997751" y="1361059"/>
            <a:ext cx="5912675" cy="5861260"/>
          </a:xfrm>
          <a:custGeom>
            <a:avLst/>
            <a:gdLst/>
            <a:ahLst/>
            <a:cxnLst/>
            <a:rect l="l" t="t" r="r" b="b"/>
            <a:pathLst>
              <a:path w="5912675" h="5861260">
                <a:moveTo>
                  <a:pt x="0" y="0"/>
                </a:moveTo>
                <a:lnTo>
                  <a:pt x="5912675" y="0"/>
                </a:lnTo>
                <a:lnTo>
                  <a:pt x="5912675" y="5861260"/>
                </a:lnTo>
                <a:lnTo>
                  <a:pt x="0" y="5861260"/>
                </a:lnTo>
                <a:lnTo>
                  <a:pt x="0" y="0"/>
                </a:lnTo>
                <a:close/>
              </a:path>
            </a:pathLst>
          </a:custGeom>
          <a:blipFill>
            <a:blip r:embed="rId4"/>
            <a:stretch>
              <a:fillRect/>
            </a:stretch>
          </a:blipFill>
        </p:spPr>
        <p:txBody>
          <a:bodyPr/>
          <a:lstStyle/>
          <a:p>
            <a:endParaRPr lang="en-IN"/>
          </a:p>
        </p:txBody>
      </p:sp>
      <p:sp>
        <p:nvSpPr>
          <p:cNvPr id="4" name="Freeform 4"/>
          <p:cNvSpPr/>
          <p:nvPr/>
        </p:nvSpPr>
        <p:spPr>
          <a:xfrm>
            <a:off x="11329040" y="6643417"/>
            <a:ext cx="5581385" cy="3325056"/>
          </a:xfrm>
          <a:custGeom>
            <a:avLst/>
            <a:gdLst/>
            <a:ahLst/>
            <a:cxnLst/>
            <a:rect l="l" t="t" r="r" b="b"/>
            <a:pathLst>
              <a:path w="5581385" h="3325056">
                <a:moveTo>
                  <a:pt x="0" y="0"/>
                </a:moveTo>
                <a:lnTo>
                  <a:pt x="5581386" y="0"/>
                </a:lnTo>
                <a:lnTo>
                  <a:pt x="5581386" y="3325056"/>
                </a:lnTo>
                <a:lnTo>
                  <a:pt x="0" y="3325056"/>
                </a:lnTo>
                <a:lnTo>
                  <a:pt x="0" y="0"/>
                </a:lnTo>
                <a:close/>
              </a:path>
            </a:pathLst>
          </a:custGeom>
          <a:blipFill>
            <a:blip r:embed="rId5"/>
            <a:stretch>
              <a:fillRect r="-2392"/>
            </a:stretch>
          </a:blipFill>
        </p:spPr>
        <p:txBody>
          <a:bodyPr/>
          <a:lstStyle/>
          <a:p>
            <a:endParaRPr lang="en-IN"/>
          </a:p>
        </p:txBody>
      </p:sp>
      <p:sp>
        <p:nvSpPr>
          <p:cNvPr id="5" name="TextBox 5"/>
          <p:cNvSpPr txBox="1"/>
          <p:nvPr/>
        </p:nvSpPr>
        <p:spPr>
          <a:xfrm>
            <a:off x="362640" y="496321"/>
            <a:ext cx="9243871" cy="738495"/>
          </a:xfrm>
          <a:prstGeom prst="rect">
            <a:avLst/>
          </a:prstGeom>
        </p:spPr>
        <p:txBody>
          <a:bodyPr lIns="0" tIns="0" rIns="0" bIns="0" rtlCol="0" anchor="t">
            <a:spAutoFit/>
          </a:bodyPr>
          <a:lstStyle/>
          <a:p>
            <a:pPr algn="l">
              <a:lnSpc>
                <a:spcPts val="6020"/>
              </a:lnSpc>
              <a:spcBef>
                <a:spcPct val="0"/>
              </a:spcBef>
            </a:pPr>
            <a:r>
              <a:rPr lang="en-US" sz="4300">
                <a:solidFill>
                  <a:srgbClr val="5F259F"/>
                </a:solidFill>
                <a:latin typeface="League Spartan"/>
                <a:ea typeface="League Spartan"/>
                <a:cs typeface="League Spartan"/>
                <a:sym typeface="League Spartan"/>
              </a:rPr>
              <a:t>ON-GROUND ACTIVATION PLAN</a:t>
            </a:r>
          </a:p>
        </p:txBody>
      </p:sp>
      <p:sp>
        <p:nvSpPr>
          <p:cNvPr id="6" name="TextBox 6"/>
          <p:cNvSpPr txBox="1"/>
          <p:nvPr/>
        </p:nvSpPr>
        <p:spPr>
          <a:xfrm>
            <a:off x="435775" y="1322959"/>
            <a:ext cx="9170735" cy="349495"/>
          </a:xfrm>
          <a:prstGeom prst="rect">
            <a:avLst/>
          </a:prstGeom>
        </p:spPr>
        <p:txBody>
          <a:bodyPr lIns="0" tIns="0" rIns="0" bIns="0" rtlCol="0" anchor="t">
            <a:spAutoFit/>
          </a:bodyPr>
          <a:lstStyle/>
          <a:p>
            <a:pPr algn="ctr">
              <a:lnSpc>
                <a:spcPts val="2996"/>
              </a:lnSpc>
              <a:spcBef>
                <a:spcPct val="0"/>
              </a:spcBef>
            </a:pPr>
            <a:r>
              <a:rPr lang="en-US" sz="2140">
                <a:solidFill>
                  <a:srgbClr val="5F259F"/>
                </a:solidFill>
                <a:latin typeface="Staatliches"/>
                <a:ea typeface="Staatliches"/>
                <a:cs typeface="Staatliches"/>
                <a:sym typeface="Staatliches"/>
              </a:rPr>
              <a:t>Hyper-local engagement through cluster-based activations &amp; partner empowerment.</a:t>
            </a:r>
          </a:p>
        </p:txBody>
      </p:sp>
      <p:sp>
        <p:nvSpPr>
          <p:cNvPr id="7" name="TextBox 7"/>
          <p:cNvSpPr txBox="1"/>
          <p:nvPr/>
        </p:nvSpPr>
        <p:spPr>
          <a:xfrm>
            <a:off x="10252716" y="441706"/>
            <a:ext cx="7734034" cy="738495"/>
          </a:xfrm>
          <a:prstGeom prst="rect">
            <a:avLst/>
          </a:prstGeom>
        </p:spPr>
        <p:txBody>
          <a:bodyPr lIns="0" tIns="0" rIns="0" bIns="0" rtlCol="0" anchor="t">
            <a:spAutoFit/>
          </a:bodyPr>
          <a:lstStyle/>
          <a:p>
            <a:pPr marL="0" lvl="0" indent="0" algn="ctr">
              <a:lnSpc>
                <a:spcPts val="6020"/>
              </a:lnSpc>
              <a:spcBef>
                <a:spcPct val="0"/>
              </a:spcBef>
            </a:pPr>
            <a:r>
              <a:rPr lang="en-US" sz="4300" b="1" u="none" strike="noStrike">
                <a:solidFill>
                  <a:srgbClr val="5F259F"/>
                </a:solidFill>
                <a:latin typeface="League Spartan"/>
                <a:ea typeface="League Spartan"/>
                <a:cs typeface="League Spartan"/>
                <a:sym typeface="League Spartan"/>
              </a:rPr>
              <a:t>BUDGET ALLOCATION</a:t>
            </a:r>
          </a:p>
        </p:txBody>
      </p:sp>
      <p:sp>
        <p:nvSpPr>
          <p:cNvPr id="8" name="Freeform 8"/>
          <p:cNvSpPr/>
          <p:nvPr/>
        </p:nvSpPr>
        <p:spPr>
          <a:xfrm>
            <a:off x="-588670" y="1234816"/>
            <a:ext cx="13609682" cy="9005489"/>
          </a:xfrm>
          <a:custGeom>
            <a:avLst/>
            <a:gdLst/>
            <a:ahLst/>
            <a:cxnLst/>
            <a:rect l="l" t="t" r="r" b="b"/>
            <a:pathLst>
              <a:path w="13609682" h="9005489">
                <a:moveTo>
                  <a:pt x="0" y="0"/>
                </a:moveTo>
                <a:lnTo>
                  <a:pt x="13609683" y="0"/>
                </a:lnTo>
                <a:lnTo>
                  <a:pt x="13609683" y="9005490"/>
                </a:lnTo>
                <a:lnTo>
                  <a:pt x="0" y="9005490"/>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362640" y="1796280"/>
            <a:ext cx="9890076" cy="8468420"/>
          </a:xfrm>
          <a:custGeom>
            <a:avLst/>
            <a:gdLst/>
            <a:ahLst/>
            <a:cxnLst/>
            <a:rect l="l" t="t" r="r" b="b"/>
            <a:pathLst>
              <a:path w="9890076" h="8468420">
                <a:moveTo>
                  <a:pt x="0" y="0"/>
                </a:moveTo>
                <a:lnTo>
                  <a:pt x="9890076" y="0"/>
                </a:lnTo>
                <a:lnTo>
                  <a:pt x="9890076" y="8468419"/>
                </a:lnTo>
                <a:lnTo>
                  <a:pt x="0" y="8468419"/>
                </a:lnTo>
                <a:lnTo>
                  <a:pt x="0" y="0"/>
                </a:lnTo>
                <a:close/>
              </a:path>
            </a:pathLst>
          </a:custGeom>
          <a:blipFill>
            <a:blip r:embed="rId6"/>
            <a:stretch>
              <a:fillRect t="-656" b="-656"/>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74269" y="-3643756"/>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a:off x="14073568" y="955583"/>
            <a:ext cx="1641344" cy="0"/>
          </a:xfrm>
          <a:prstGeom prst="line">
            <a:avLst/>
          </a:prstGeom>
          <a:ln w="19050" cap="rnd">
            <a:solidFill>
              <a:srgbClr val="CDCDCD"/>
            </a:solidFill>
            <a:prstDash val="sysDash"/>
            <a:headEnd type="none" w="sm" len="sm"/>
            <a:tailEnd type="none" w="sm" len="sm"/>
          </a:ln>
        </p:spPr>
        <p:txBody>
          <a:bodyPr/>
          <a:lstStyle/>
          <a:p>
            <a:endParaRPr lang="en-IN"/>
          </a:p>
        </p:txBody>
      </p:sp>
      <p:sp>
        <p:nvSpPr>
          <p:cNvPr id="4" name="AutoShape 4"/>
          <p:cNvSpPr/>
          <p:nvPr/>
        </p:nvSpPr>
        <p:spPr>
          <a:xfrm>
            <a:off x="17047933" y="955583"/>
            <a:ext cx="1641344" cy="0"/>
          </a:xfrm>
          <a:prstGeom prst="line">
            <a:avLst/>
          </a:prstGeom>
          <a:ln w="19050" cap="rnd">
            <a:solidFill>
              <a:srgbClr val="CDCDCD"/>
            </a:solidFill>
            <a:prstDash val="sysDash"/>
            <a:headEnd type="none" w="sm" len="sm"/>
            <a:tailEnd type="none" w="sm" len="sm"/>
          </a:ln>
        </p:spPr>
        <p:txBody>
          <a:bodyPr/>
          <a:lstStyle/>
          <a:p>
            <a:endParaRPr lang="en-IN"/>
          </a:p>
        </p:txBody>
      </p:sp>
      <p:grpSp>
        <p:nvGrpSpPr>
          <p:cNvPr id="5" name="Group 5"/>
          <p:cNvGrpSpPr/>
          <p:nvPr/>
        </p:nvGrpSpPr>
        <p:grpSpPr>
          <a:xfrm>
            <a:off x="255958" y="1787435"/>
            <a:ext cx="8386101" cy="7815885"/>
            <a:chOff x="0" y="0"/>
            <a:chExt cx="11181468" cy="10421180"/>
          </a:xfrm>
        </p:grpSpPr>
        <p:sp>
          <p:nvSpPr>
            <p:cNvPr id="6" name="Freeform 6"/>
            <p:cNvSpPr/>
            <p:nvPr/>
          </p:nvSpPr>
          <p:spPr>
            <a:xfrm>
              <a:off x="6042808" y="5315923"/>
              <a:ext cx="5105257" cy="5105257"/>
            </a:xfrm>
            <a:custGeom>
              <a:avLst/>
              <a:gdLst/>
              <a:ahLst/>
              <a:cxnLst/>
              <a:rect l="l" t="t" r="r" b="b"/>
              <a:pathLst>
                <a:path w="5105257" h="5105257">
                  <a:moveTo>
                    <a:pt x="0" y="0"/>
                  </a:moveTo>
                  <a:lnTo>
                    <a:pt x="5105257" y="0"/>
                  </a:lnTo>
                  <a:lnTo>
                    <a:pt x="5105257" y="5105257"/>
                  </a:lnTo>
                  <a:lnTo>
                    <a:pt x="0" y="5105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5626272" y="5452291"/>
              <a:ext cx="1090194" cy="1090194"/>
            </a:xfrm>
            <a:custGeom>
              <a:avLst/>
              <a:gdLst/>
              <a:ahLst/>
              <a:cxnLst/>
              <a:rect l="l" t="t" r="r" b="b"/>
              <a:pathLst>
                <a:path w="1090194" h="1090194">
                  <a:moveTo>
                    <a:pt x="0" y="0"/>
                  </a:moveTo>
                  <a:lnTo>
                    <a:pt x="1090193" y="0"/>
                  </a:lnTo>
                  <a:lnTo>
                    <a:pt x="1090193" y="1090194"/>
                  </a:lnTo>
                  <a:lnTo>
                    <a:pt x="0" y="10901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5701057" y="5527076"/>
              <a:ext cx="940624" cy="940624"/>
            </a:xfrm>
            <a:custGeom>
              <a:avLst/>
              <a:gdLst/>
              <a:ahLst/>
              <a:cxnLst/>
              <a:rect l="l" t="t" r="r" b="b"/>
              <a:pathLst>
                <a:path w="940624" h="940624">
                  <a:moveTo>
                    <a:pt x="0" y="0"/>
                  </a:moveTo>
                  <a:lnTo>
                    <a:pt x="940623" y="0"/>
                  </a:lnTo>
                  <a:lnTo>
                    <a:pt x="940623" y="940624"/>
                  </a:lnTo>
                  <a:lnTo>
                    <a:pt x="0" y="9406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5616951" y="5694313"/>
              <a:ext cx="1108835" cy="549001"/>
            </a:xfrm>
            <a:prstGeom prst="rect">
              <a:avLst/>
            </a:prstGeom>
          </p:spPr>
          <p:txBody>
            <a:bodyPr lIns="0" tIns="0" rIns="0" bIns="0" rtlCol="0" anchor="t">
              <a:spAutoFit/>
            </a:bodyPr>
            <a:lstStyle/>
            <a:p>
              <a:pPr algn="ctr">
                <a:lnSpc>
                  <a:spcPts val="3434"/>
                </a:lnSpc>
              </a:pPr>
              <a:r>
                <a:rPr lang="en-US" sz="2453" b="1" spc="24">
                  <a:solidFill>
                    <a:srgbClr val="FFFFFF"/>
                  </a:solidFill>
                  <a:latin typeface="Inter Bold"/>
                  <a:ea typeface="Inter Bold"/>
                  <a:cs typeface="Inter Bold"/>
                  <a:sym typeface="Inter Bold"/>
                </a:rPr>
                <a:t>04</a:t>
              </a:r>
            </a:p>
          </p:txBody>
        </p:sp>
        <p:sp>
          <p:nvSpPr>
            <p:cNvPr id="10" name="TextBox 10"/>
            <p:cNvSpPr txBox="1"/>
            <p:nvPr/>
          </p:nvSpPr>
          <p:spPr>
            <a:xfrm>
              <a:off x="6066992" y="5776412"/>
              <a:ext cx="4863186" cy="905087"/>
            </a:xfrm>
            <a:prstGeom prst="rect">
              <a:avLst/>
            </a:prstGeom>
          </p:spPr>
          <p:txBody>
            <a:bodyPr lIns="0" tIns="0" rIns="0" bIns="0" rtlCol="0" anchor="t">
              <a:spAutoFit/>
            </a:bodyPr>
            <a:lstStyle/>
            <a:p>
              <a:pPr algn="ctr">
                <a:lnSpc>
                  <a:spcPts val="2799"/>
                </a:lnSpc>
              </a:pPr>
              <a:r>
                <a:rPr lang="en-US" sz="1999" b="1" spc="19">
                  <a:solidFill>
                    <a:srgbClr val="FFFFFF"/>
                  </a:solidFill>
                  <a:latin typeface="Alegreya Bold"/>
                  <a:ea typeface="Alegreya Bold"/>
                  <a:cs typeface="Alegreya Bold"/>
                  <a:sym typeface="Alegreya Bold"/>
                </a:rPr>
                <a:t>RISK PEHCHANO,</a:t>
              </a:r>
            </a:p>
            <a:p>
              <a:pPr algn="ctr">
                <a:lnSpc>
                  <a:spcPts val="2799"/>
                </a:lnSpc>
              </a:pPr>
              <a:r>
                <a:rPr lang="en-US" sz="1999" b="1" spc="19">
                  <a:solidFill>
                    <a:srgbClr val="FFFFFF"/>
                  </a:solidFill>
                  <a:latin typeface="Alegreya Bold"/>
                  <a:ea typeface="Alegreya Bold"/>
                  <a:cs typeface="Alegreya Bold"/>
                  <a:sym typeface="Alegreya Bold"/>
                </a:rPr>
                <a:t> BUSINESS BACHAO</a:t>
              </a:r>
            </a:p>
          </p:txBody>
        </p:sp>
        <p:sp>
          <p:nvSpPr>
            <p:cNvPr id="11" name="TextBox 11"/>
            <p:cNvSpPr txBox="1"/>
            <p:nvPr/>
          </p:nvSpPr>
          <p:spPr>
            <a:xfrm>
              <a:off x="6079692" y="6874171"/>
              <a:ext cx="4850486" cy="3021158"/>
            </a:xfrm>
            <a:prstGeom prst="rect">
              <a:avLst/>
            </a:prstGeom>
          </p:spPr>
          <p:txBody>
            <a:bodyPr lIns="0" tIns="0" rIns="0" bIns="0" rtlCol="0" anchor="t">
              <a:spAutoFit/>
            </a:bodyPr>
            <a:lstStyle/>
            <a:p>
              <a:pPr marL="353285" lvl="1" indent="-176642" algn="l">
                <a:lnSpc>
                  <a:spcPts val="2290"/>
                </a:lnSpc>
                <a:buFont typeface="Arial"/>
                <a:buChar char="•"/>
              </a:pPr>
              <a:r>
                <a:rPr lang="en-US" sz="1636">
                  <a:solidFill>
                    <a:srgbClr val="FFFFFF"/>
                  </a:solidFill>
                  <a:latin typeface="Canva Sans"/>
                  <a:ea typeface="Canva Sans"/>
                  <a:cs typeface="Canva Sans"/>
                  <a:sym typeface="Canva Sans"/>
                </a:rPr>
                <a:t>Education-first digital content for risk clarity</a:t>
              </a:r>
            </a:p>
            <a:p>
              <a:pPr marL="353285" lvl="1" indent="-176642" algn="l">
                <a:lnSpc>
                  <a:spcPts val="2290"/>
                </a:lnSpc>
                <a:buFont typeface="Arial"/>
                <a:buChar char="•"/>
              </a:pPr>
              <a:r>
                <a:rPr lang="en-US" sz="1636">
                  <a:solidFill>
                    <a:srgbClr val="FFFFFF"/>
                  </a:solidFill>
                  <a:latin typeface="Canva Sans"/>
                  <a:ea typeface="Canva Sans"/>
                  <a:cs typeface="Canva Sans"/>
                  <a:sym typeface="Canva Sans"/>
                </a:rPr>
                <a:t>Sector playbooks, swipeable explainers, quizzes, calculators</a:t>
              </a:r>
            </a:p>
            <a:p>
              <a:pPr marL="353285" lvl="1" indent="-176642" algn="l">
                <a:lnSpc>
                  <a:spcPts val="2290"/>
                </a:lnSpc>
                <a:buFont typeface="Arial"/>
                <a:buChar char="•"/>
              </a:pPr>
              <a:r>
                <a:rPr lang="en-US" sz="1636">
                  <a:solidFill>
                    <a:srgbClr val="FFFFFF"/>
                  </a:solidFill>
                  <a:latin typeface="Canva Sans"/>
                  <a:ea typeface="Canva Sans"/>
                  <a:cs typeface="Canva Sans"/>
                  <a:sym typeface="Canva Sans"/>
                </a:rPr>
                <a:t>Vernacular videos + audio notes for low-literacy MSMEs</a:t>
              </a:r>
            </a:p>
            <a:p>
              <a:pPr marL="353285" lvl="1" indent="-176642" algn="l">
                <a:lnSpc>
                  <a:spcPts val="2290"/>
                </a:lnSpc>
                <a:buFont typeface="Arial"/>
                <a:buChar char="•"/>
              </a:pPr>
              <a:r>
                <a:rPr lang="en-US" sz="1636">
                  <a:solidFill>
                    <a:srgbClr val="FFFFFF"/>
                  </a:solidFill>
                  <a:latin typeface="Canva Sans"/>
                  <a:ea typeface="Canva Sans"/>
                  <a:cs typeface="Canva Sans"/>
                  <a:sym typeface="Canva Sans"/>
                </a:rPr>
                <a:t>CTA: Download personalised Risk Assessment Report</a:t>
              </a:r>
            </a:p>
          </p:txBody>
        </p:sp>
        <p:sp>
          <p:nvSpPr>
            <p:cNvPr id="12" name="Freeform 12"/>
            <p:cNvSpPr/>
            <p:nvPr/>
          </p:nvSpPr>
          <p:spPr>
            <a:xfrm>
              <a:off x="486925" y="0"/>
              <a:ext cx="5163429" cy="5151896"/>
            </a:xfrm>
            <a:custGeom>
              <a:avLst/>
              <a:gdLst/>
              <a:ahLst/>
              <a:cxnLst/>
              <a:rect l="l" t="t" r="r" b="b"/>
              <a:pathLst>
                <a:path w="5163429" h="5151896">
                  <a:moveTo>
                    <a:pt x="0" y="0"/>
                  </a:moveTo>
                  <a:lnTo>
                    <a:pt x="5163429" y="0"/>
                  </a:lnTo>
                  <a:lnTo>
                    <a:pt x="5163429" y="5151896"/>
                  </a:lnTo>
                  <a:lnTo>
                    <a:pt x="0" y="5151896"/>
                  </a:lnTo>
                  <a:lnTo>
                    <a:pt x="0" y="0"/>
                  </a:lnTo>
                  <a:close/>
                </a:path>
              </a:pathLst>
            </a:custGeom>
            <a:blipFill>
              <a:blip r:embed="rId10">
                <a:extLst>
                  <a:ext uri="{96DAC541-7B7A-43D3-8B79-37D633B846F1}">
                    <asvg:svgBlip xmlns:asvg="http://schemas.microsoft.com/office/drawing/2016/SVG/main" r:embed="rId11"/>
                  </a:ext>
                </a:extLst>
              </a:blip>
              <a:stretch>
                <a:fillRect t="-111" b="-111"/>
              </a:stretch>
            </a:blipFill>
          </p:spPr>
          <p:txBody>
            <a:bodyPr/>
            <a:lstStyle/>
            <a:p>
              <a:endParaRPr lang="en-IN"/>
            </a:p>
          </p:txBody>
        </p:sp>
        <p:sp>
          <p:nvSpPr>
            <p:cNvPr id="13" name="TextBox 13"/>
            <p:cNvSpPr txBox="1"/>
            <p:nvPr/>
          </p:nvSpPr>
          <p:spPr>
            <a:xfrm>
              <a:off x="860563" y="290913"/>
              <a:ext cx="4416153" cy="1016064"/>
            </a:xfrm>
            <a:prstGeom prst="rect">
              <a:avLst/>
            </a:prstGeom>
          </p:spPr>
          <p:txBody>
            <a:bodyPr lIns="0" tIns="0" rIns="0" bIns="0" rtlCol="0" anchor="t">
              <a:spAutoFit/>
            </a:bodyPr>
            <a:lstStyle/>
            <a:p>
              <a:pPr algn="ctr">
                <a:lnSpc>
                  <a:spcPts val="2415"/>
                </a:lnSpc>
              </a:pPr>
              <a:r>
                <a:rPr lang="en-US" sz="1725" b="1" spc="17">
                  <a:solidFill>
                    <a:srgbClr val="FFFFFF"/>
                  </a:solidFill>
                  <a:latin typeface="Alegreya Bold"/>
                  <a:ea typeface="Alegreya Bold"/>
                  <a:cs typeface="Alegreya Bold"/>
                  <a:sym typeface="Alegreya Bold"/>
                </a:rPr>
                <a:t>APNA BUSINESS, </a:t>
              </a:r>
            </a:p>
            <a:p>
              <a:pPr algn="ctr">
                <a:lnSpc>
                  <a:spcPts val="2415"/>
                </a:lnSpc>
              </a:pPr>
              <a:r>
                <a:rPr lang="en-US" sz="1725" b="1" spc="17">
                  <a:solidFill>
                    <a:srgbClr val="FFFFFF"/>
                  </a:solidFill>
                  <a:latin typeface="Alegreya Bold"/>
                  <a:ea typeface="Alegreya Bold"/>
                  <a:cs typeface="Alegreya Bold"/>
                  <a:sym typeface="Alegreya Bold"/>
                </a:rPr>
                <a:t>APNA SURAKSHA</a:t>
              </a:r>
            </a:p>
            <a:p>
              <a:pPr algn="ctr">
                <a:lnSpc>
                  <a:spcPts val="1398"/>
                </a:lnSpc>
              </a:pPr>
              <a:endParaRPr lang="en-US" sz="1725" b="1" spc="17">
                <a:solidFill>
                  <a:srgbClr val="FFFFFF"/>
                </a:solidFill>
                <a:latin typeface="Alegreya Bold"/>
                <a:ea typeface="Alegreya Bold"/>
                <a:cs typeface="Alegreya Bold"/>
                <a:sym typeface="Alegreya Bold"/>
              </a:endParaRPr>
            </a:p>
          </p:txBody>
        </p:sp>
        <p:sp>
          <p:nvSpPr>
            <p:cNvPr id="14" name="TextBox 14"/>
            <p:cNvSpPr txBox="1"/>
            <p:nvPr/>
          </p:nvSpPr>
          <p:spPr>
            <a:xfrm>
              <a:off x="635131" y="1194279"/>
              <a:ext cx="4867016" cy="3396014"/>
            </a:xfrm>
            <a:prstGeom prst="rect">
              <a:avLst/>
            </a:prstGeom>
          </p:spPr>
          <p:txBody>
            <a:bodyPr lIns="0" tIns="0" rIns="0" bIns="0" rtlCol="0" anchor="t">
              <a:spAutoFit/>
            </a:bodyPr>
            <a:lstStyle/>
            <a:p>
              <a:pPr marL="355298" lvl="1" indent="-177649" algn="l">
                <a:lnSpc>
                  <a:spcPts val="2303"/>
                </a:lnSpc>
                <a:buFont typeface="Arial"/>
                <a:buChar char="•"/>
              </a:pPr>
              <a:r>
                <a:rPr lang="en-US" sz="1645">
                  <a:solidFill>
                    <a:srgbClr val="FFFFFF"/>
                  </a:solidFill>
                  <a:latin typeface="Canva Sans"/>
                  <a:ea typeface="Canva Sans"/>
                  <a:cs typeface="Canva Sans"/>
                  <a:sym typeface="Canva Sans"/>
                </a:rPr>
                <a:t>Vernacular emotional storytelling for MSMEs</a:t>
              </a:r>
            </a:p>
            <a:p>
              <a:pPr marL="355298" lvl="1" indent="-177649" algn="l">
                <a:lnSpc>
                  <a:spcPts val="2303"/>
                </a:lnSpc>
                <a:buFont typeface="Arial"/>
                <a:buChar char="•"/>
              </a:pPr>
              <a:r>
                <a:rPr lang="en-US" sz="1645">
                  <a:solidFill>
                    <a:srgbClr val="FFFFFF"/>
                  </a:solidFill>
                  <a:latin typeface="Canva Sans"/>
                  <a:ea typeface="Canva Sans"/>
                  <a:cs typeface="Canva Sans"/>
                  <a:sym typeface="Canva Sans"/>
                </a:rPr>
                <a:t>Highlights small risks → big losses + Risk Report “rewind moment”</a:t>
              </a:r>
            </a:p>
            <a:p>
              <a:pPr marL="355298" lvl="1" indent="-177649" algn="l">
                <a:lnSpc>
                  <a:spcPts val="2303"/>
                </a:lnSpc>
                <a:buFont typeface="Arial"/>
                <a:buChar char="•"/>
              </a:pPr>
              <a:r>
                <a:rPr lang="en-US" sz="1645">
                  <a:solidFill>
                    <a:srgbClr val="FFFFFF"/>
                  </a:solidFill>
                  <a:latin typeface="Canva Sans"/>
                  <a:ea typeface="Canva Sans"/>
                  <a:cs typeface="Canva Sans"/>
                  <a:sym typeface="Canva Sans"/>
                </a:rPr>
                <a:t>Short films, shopfront posters, WhatsApp stories</a:t>
              </a:r>
            </a:p>
            <a:p>
              <a:pPr marL="355298" lvl="1" indent="-177649" algn="l">
                <a:lnSpc>
                  <a:spcPts val="2303"/>
                </a:lnSpc>
                <a:buFont typeface="Arial"/>
                <a:buChar char="•"/>
              </a:pPr>
              <a:r>
                <a:rPr lang="en-US" sz="1645">
                  <a:solidFill>
                    <a:srgbClr val="FFFFFF"/>
                  </a:solidFill>
                  <a:latin typeface="Canva Sans"/>
                  <a:ea typeface="Canva Sans"/>
                  <a:cs typeface="Canva Sans"/>
                  <a:sym typeface="Canva Sans"/>
                </a:rPr>
                <a:t>CTA: Complete 1-minute Risk Assessment</a:t>
              </a:r>
            </a:p>
          </p:txBody>
        </p:sp>
        <p:sp>
          <p:nvSpPr>
            <p:cNvPr id="15" name="Freeform 15"/>
            <p:cNvSpPr/>
            <p:nvPr/>
          </p:nvSpPr>
          <p:spPr>
            <a:xfrm>
              <a:off x="0" y="88900"/>
              <a:ext cx="1090194" cy="1090194"/>
            </a:xfrm>
            <a:custGeom>
              <a:avLst/>
              <a:gdLst/>
              <a:ahLst/>
              <a:cxnLst/>
              <a:rect l="l" t="t" r="r" b="b"/>
              <a:pathLst>
                <a:path w="1090194" h="1090194">
                  <a:moveTo>
                    <a:pt x="0" y="0"/>
                  </a:moveTo>
                  <a:lnTo>
                    <a:pt x="1090194" y="0"/>
                  </a:lnTo>
                  <a:lnTo>
                    <a:pt x="1090194" y="1090194"/>
                  </a:lnTo>
                  <a:lnTo>
                    <a:pt x="0" y="10901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6" name="Freeform 16"/>
            <p:cNvSpPr/>
            <p:nvPr/>
          </p:nvSpPr>
          <p:spPr>
            <a:xfrm>
              <a:off x="82692" y="171592"/>
              <a:ext cx="924810" cy="924810"/>
            </a:xfrm>
            <a:custGeom>
              <a:avLst/>
              <a:gdLst/>
              <a:ahLst/>
              <a:cxnLst/>
              <a:rect l="l" t="t" r="r" b="b"/>
              <a:pathLst>
                <a:path w="924810" h="924810">
                  <a:moveTo>
                    <a:pt x="0" y="0"/>
                  </a:moveTo>
                  <a:lnTo>
                    <a:pt x="924810" y="0"/>
                  </a:lnTo>
                  <a:lnTo>
                    <a:pt x="924810" y="924810"/>
                  </a:lnTo>
                  <a:lnTo>
                    <a:pt x="0" y="9248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7" name="TextBox 17"/>
            <p:cNvSpPr txBox="1"/>
            <p:nvPr/>
          </p:nvSpPr>
          <p:spPr>
            <a:xfrm>
              <a:off x="0" y="335417"/>
              <a:ext cx="1090194" cy="531207"/>
            </a:xfrm>
            <a:prstGeom prst="rect">
              <a:avLst/>
            </a:prstGeom>
          </p:spPr>
          <p:txBody>
            <a:bodyPr lIns="0" tIns="0" rIns="0" bIns="0" rtlCol="0" anchor="t">
              <a:spAutoFit/>
            </a:bodyPr>
            <a:lstStyle/>
            <a:p>
              <a:pPr algn="ctr">
                <a:lnSpc>
                  <a:spcPts val="3377"/>
                </a:lnSpc>
              </a:pPr>
              <a:r>
                <a:rPr lang="en-US" sz="2412" b="1" spc="24">
                  <a:solidFill>
                    <a:srgbClr val="FFFFFF"/>
                  </a:solidFill>
                  <a:latin typeface="Inter Bold"/>
                  <a:ea typeface="Inter Bold"/>
                  <a:cs typeface="Inter Bold"/>
                  <a:sym typeface="Inter Bold"/>
                </a:rPr>
                <a:t>01</a:t>
              </a:r>
            </a:p>
          </p:txBody>
        </p:sp>
        <p:sp>
          <p:nvSpPr>
            <p:cNvPr id="18" name="Freeform 18"/>
            <p:cNvSpPr/>
            <p:nvPr/>
          </p:nvSpPr>
          <p:spPr>
            <a:xfrm>
              <a:off x="6018039" y="0"/>
              <a:ext cx="5163429" cy="5163429"/>
            </a:xfrm>
            <a:custGeom>
              <a:avLst/>
              <a:gdLst/>
              <a:ahLst/>
              <a:cxnLst/>
              <a:rect l="l" t="t" r="r" b="b"/>
              <a:pathLst>
                <a:path w="5163429" h="5163429">
                  <a:moveTo>
                    <a:pt x="0" y="0"/>
                  </a:moveTo>
                  <a:lnTo>
                    <a:pt x="5163429" y="0"/>
                  </a:lnTo>
                  <a:lnTo>
                    <a:pt x="5163429" y="5163429"/>
                  </a:lnTo>
                  <a:lnTo>
                    <a:pt x="0" y="51634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9" name="TextBox 19"/>
            <p:cNvSpPr txBox="1"/>
            <p:nvPr/>
          </p:nvSpPr>
          <p:spPr>
            <a:xfrm>
              <a:off x="6139367" y="445111"/>
              <a:ext cx="4713193" cy="914452"/>
            </a:xfrm>
            <a:prstGeom prst="rect">
              <a:avLst/>
            </a:prstGeom>
          </p:spPr>
          <p:txBody>
            <a:bodyPr lIns="0" tIns="0" rIns="0" bIns="0" rtlCol="0" anchor="t">
              <a:spAutoFit/>
            </a:bodyPr>
            <a:lstStyle/>
            <a:p>
              <a:pPr algn="ctr">
                <a:lnSpc>
                  <a:spcPts val="2849"/>
                </a:lnSpc>
              </a:pPr>
              <a:r>
                <a:rPr lang="en-US" sz="2035" b="1" spc="20">
                  <a:solidFill>
                    <a:srgbClr val="FFFFFF"/>
                  </a:solidFill>
                  <a:latin typeface="Alegreya Bold"/>
                  <a:ea typeface="Alegreya Bold"/>
                  <a:cs typeface="Alegreya Bold"/>
                  <a:sym typeface="Alegreya Bold"/>
                </a:rPr>
                <a:t>PHONEPE PARTNER</a:t>
              </a:r>
            </a:p>
            <a:p>
              <a:pPr algn="ctr">
                <a:lnSpc>
                  <a:spcPts val="2849"/>
                </a:lnSpc>
              </a:pPr>
              <a:r>
                <a:rPr lang="en-US" sz="2035" b="1" spc="20">
                  <a:solidFill>
                    <a:srgbClr val="FFFFFF"/>
                  </a:solidFill>
                  <a:latin typeface="Alegreya Bold"/>
                  <a:ea typeface="Alegreya Bold"/>
                  <a:cs typeface="Alegreya Bold"/>
                  <a:sym typeface="Alegreya Bold"/>
                </a:rPr>
                <a:t> SHAKTI</a:t>
              </a:r>
            </a:p>
          </p:txBody>
        </p:sp>
        <p:sp>
          <p:nvSpPr>
            <p:cNvPr id="20" name="TextBox 20"/>
            <p:cNvSpPr txBox="1"/>
            <p:nvPr/>
          </p:nvSpPr>
          <p:spPr>
            <a:xfrm>
              <a:off x="6266989" y="1427737"/>
              <a:ext cx="4657334" cy="3407185"/>
            </a:xfrm>
            <a:prstGeom prst="rect">
              <a:avLst/>
            </a:prstGeom>
          </p:spPr>
          <p:txBody>
            <a:bodyPr lIns="0" tIns="0" rIns="0" bIns="0" rtlCol="0" anchor="t">
              <a:spAutoFit/>
            </a:bodyPr>
            <a:lstStyle/>
            <a:p>
              <a:pPr marL="353206" lvl="1" indent="-176603" algn="l">
                <a:lnSpc>
                  <a:spcPts val="2290"/>
                </a:lnSpc>
                <a:buFont typeface="Arial"/>
                <a:buChar char="•"/>
              </a:pPr>
              <a:r>
                <a:rPr lang="en-US" sz="1635">
                  <a:solidFill>
                    <a:srgbClr val="FFFFFF"/>
                  </a:solidFill>
                  <a:latin typeface="Canva Sans"/>
                  <a:ea typeface="Canva Sans"/>
                  <a:cs typeface="Canva Sans"/>
                  <a:sym typeface="Canva Sans"/>
                </a:rPr>
                <a:t>Builds trust through local community advisors</a:t>
              </a:r>
            </a:p>
            <a:p>
              <a:pPr marL="353206" lvl="1" indent="-176603" algn="l">
                <a:lnSpc>
                  <a:spcPts val="2290"/>
                </a:lnSpc>
                <a:buFont typeface="Arial"/>
                <a:buChar char="•"/>
              </a:pPr>
              <a:r>
                <a:rPr lang="en-US" sz="1635">
                  <a:solidFill>
                    <a:srgbClr val="FFFFFF"/>
                  </a:solidFill>
                  <a:latin typeface="Canva Sans"/>
                  <a:ea typeface="Canva Sans"/>
                  <a:cs typeface="Canva Sans"/>
                  <a:sym typeface="Canva Sans"/>
                </a:rPr>
                <a:t>Position PhonePe Partners as neighbourhood insurance guides</a:t>
              </a:r>
            </a:p>
            <a:p>
              <a:pPr marL="353206" lvl="1" indent="-176603" algn="l">
                <a:lnSpc>
                  <a:spcPts val="2290"/>
                </a:lnSpc>
                <a:buFont typeface="Arial"/>
                <a:buChar char="•"/>
              </a:pPr>
              <a:r>
                <a:rPr lang="en-US" sz="1635">
                  <a:solidFill>
                    <a:srgbClr val="FFFFFF"/>
                  </a:solidFill>
                  <a:latin typeface="Canva Sans"/>
                  <a:ea typeface="Canva Sans"/>
                  <a:cs typeface="Canva Sans"/>
                  <a:sym typeface="Canva Sans"/>
                </a:rPr>
                <a:t>On-ground demos, kiosks, partner badges, claims clinics</a:t>
              </a:r>
            </a:p>
            <a:p>
              <a:pPr marL="353206" lvl="1" indent="-176603" algn="l">
                <a:lnSpc>
                  <a:spcPts val="2290"/>
                </a:lnSpc>
                <a:buFont typeface="Arial"/>
                <a:buChar char="•"/>
              </a:pPr>
              <a:r>
                <a:rPr lang="en-US" sz="1635">
                  <a:solidFill>
                    <a:srgbClr val="FFFFFF"/>
                  </a:solidFill>
                  <a:latin typeface="Canva Sans"/>
                  <a:ea typeface="Canva Sans"/>
                  <a:cs typeface="Canva Sans"/>
                  <a:sym typeface="Canva Sans"/>
                </a:rPr>
                <a:t>CTA: Book visit/call with local PhonePe Partner</a:t>
              </a:r>
            </a:p>
          </p:txBody>
        </p:sp>
        <p:sp>
          <p:nvSpPr>
            <p:cNvPr id="21" name="Freeform 21"/>
            <p:cNvSpPr/>
            <p:nvPr/>
          </p:nvSpPr>
          <p:spPr>
            <a:xfrm>
              <a:off x="5593358" y="88900"/>
              <a:ext cx="1147387" cy="1147387"/>
            </a:xfrm>
            <a:custGeom>
              <a:avLst/>
              <a:gdLst/>
              <a:ahLst/>
              <a:cxnLst/>
              <a:rect l="l" t="t" r="r" b="b"/>
              <a:pathLst>
                <a:path w="1147387" h="1147387">
                  <a:moveTo>
                    <a:pt x="0" y="0"/>
                  </a:moveTo>
                  <a:lnTo>
                    <a:pt x="1147388" y="0"/>
                  </a:lnTo>
                  <a:lnTo>
                    <a:pt x="1147388" y="1147387"/>
                  </a:lnTo>
                  <a:lnTo>
                    <a:pt x="0" y="114738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22" name="Freeform 22"/>
            <p:cNvSpPr/>
            <p:nvPr/>
          </p:nvSpPr>
          <p:spPr>
            <a:xfrm>
              <a:off x="5672066" y="167608"/>
              <a:ext cx="989971" cy="989971"/>
            </a:xfrm>
            <a:custGeom>
              <a:avLst/>
              <a:gdLst/>
              <a:ahLst/>
              <a:cxnLst/>
              <a:rect l="l" t="t" r="r" b="b"/>
              <a:pathLst>
                <a:path w="989971" h="989971">
                  <a:moveTo>
                    <a:pt x="0" y="0"/>
                  </a:moveTo>
                  <a:lnTo>
                    <a:pt x="989971" y="0"/>
                  </a:lnTo>
                  <a:lnTo>
                    <a:pt x="989971" y="989971"/>
                  </a:lnTo>
                  <a:lnTo>
                    <a:pt x="0" y="98997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23" name="TextBox 23"/>
            <p:cNvSpPr txBox="1"/>
            <p:nvPr/>
          </p:nvSpPr>
          <p:spPr>
            <a:xfrm>
              <a:off x="5583548" y="346617"/>
              <a:ext cx="1167007" cy="574804"/>
            </a:xfrm>
            <a:prstGeom prst="rect">
              <a:avLst/>
            </a:prstGeom>
          </p:spPr>
          <p:txBody>
            <a:bodyPr lIns="0" tIns="0" rIns="0" bIns="0" rtlCol="0" anchor="t">
              <a:spAutoFit/>
            </a:bodyPr>
            <a:lstStyle/>
            <a:p>
              <a:pPr algn="ctr">
                <a:lnSpc>
                  <a:spcPts val="3615"/>
                </a:lnSpc>
              </a:pPr>
              <a:r>
                <a:rPr lang="en-US" sz="2582" b="1" spc="25">
                  <a:solidFill>
                    <a:srgbClr val="FFFFFF"/>
                  </a:solidFill>
                  <a:latin typeface="Inter Bold"/>
                  <a:ea typeface="Inter Bold"/>
                  <a:cs typeface="Inter Bold"/>
                  <a:sym typeface="Inter Bold"/>
                </a:rPr>
                <a:t>02</a:t>
              </a:r>
            </a:p>
          </p:txBody>
        </p:sp>
        <p:sp>
          <p:nvSpPr>
            <p:cNvPr id="24" name="Freeform 24"/>
            <p:cNvSpPr/>
            <p:nvPr/>
          </p:nvSpPr>
          <p:spPr>
            <a:xfrm>
              <a:off x="545097" y="5315923"/>
              <a:ext cx="5105257" cy="5105257"/>
            </a:xfrm>
            <a:custGeom>
              <a:avLst/>
              <a:gdLst/>
              <a:ahLst/>
              <a:cxnLst/>
              <a:rect l="l" t="t" r="r" b="b"/>
              <a:pathLst>
                <a:path w="5105257" h="5105257">
                  <a:moveTo>
                    <a:pt x="0" y="0"/>
                  </a:moveTo>
                  <a:lnTo>
                    <a:pt x="5105257" y="0"/>
                  </a:lnTo>
                  <a:lnTo>
                    <a:pt x="5105257" y="5105257"/>
                  </a:lnTo>
                  <a:lnTo>
                    <a:pt x="0" y="510525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25" name="TextBox 25"/>
            <p:cNvSpPr txBox="1"/>
            <p:nvPr/>
          </p:nvSpPr>
          <p:spPr>
            <a:xfrm>
              <a:off x="675857" y="5582053"/>
              <a:ext cx="4863186" cy="905087"/>
            </a:xfrm>
            <a:prstGeom prst="rect">
              <a:avLst/>
            </a:prstGeom>
          </p:spPr>
          <p:txBody>
            <a:bodyPr lIns="0" tIns="0" rIns="0" bIns="0" rtlCol="0" anchor="t">
              <a:spAutoFit/>
            </a:bodyPr>
            <a:lstStyle/>
            <a:p>
              <a:pPr algn="ctr">
                <a:lnSpc>
                  <a:spcPts val="2799"/>
                </a:lnSpc>
              </a:pPr>
              <a:r>
                <a:rPr lang="en-US" sz="1999" b="1" spc="19">
                  <a:solidFill>
                    <a:srgbClr val="FFFFFF"/>
                  </a:solidFill>
                  <a:latin typeface="Alegreya Bold"/>
                  <a:ea typeface="Alegreya Bold"/>
                  <a:cs typeface="Alegreya Bold"/>
                  <a:sym typeface="Alegreya Bold"/>
                </a:rPr>
                <a:t>CAIT × PHONEPE</a:t>
              </a:r>
            </a:p>
            <a:p>
              <a:pPr algn="ctr">
                <a:lnSpc>
                  <a:spcPts val="2799"/>
                </a:lnSpc>
              </a:pPr>
              <a:r>
                <a:rPr lang="en-US" sz="1999" b="1" spc="19">
                  <a:solidFill>
                    <a:srgbClr val="FFFFFF"/>
                  </a:solidFill>
                  <a:latin typeface="Alegreya Bold"/>
                  <a:ea typeface="Alegreya Bold"/>
                  <a:cs typeface="Alegreya Bold"/>
                  <a:sym typeface="Alegreya Bold"/>
                </a:rPr>
                <a:t> CREDIBILITY PROGRAM</a:t>
              </a:r>
            </a:p>
          </p:txBody>
        </p:sp>
        <p:sp>
          <p:nvSpPr>
            <p:cNvPr id="26" name="TextBox 26"/>
            <p:cNvSpPr txBox="1"/>
            <p:nvPr/>
          </p:nvSpPr>
          <p:spPr>
            <a:xfrm>
              <a:off x="797712" y="6608459"/>
              <a:ext cx="4594075" cy="3299193"/>
            </a:xfrm>
            <a:prstGeom prst="rect">
              <a:avLst/>
            </a:prstGeom>
          </p:spPr>
          <p:txBody>
            <a:bodyPr lIns="0" tIns="0" rIns="0" bIns="0" rtlCol="0" anchor="t">
              <a:spAutoFit/>
            </a:bodyPr>
            <a:lstStyle/>
            <a:p>
              <a:pPr marL="341744" lvl="1" indent="-170872" algn="l">
                <a:lnSpc>
                  <a:spcPts val="2216"/>
                </a:lnSpc>
                <a:buFont typeface="Arial"/>
                <a:buChar char="•"/>
              </a:pPr>
              <a:r>
                <a:rPr lang="en-US" sz="1582">
                  <a:solidFill>
                    <a:srgbClr val="FFFFFF"/>
                  </a:solidFill>
                  <a:latin typeface="Canva Sans"/>
                  <a:ea typeface="Canva Sans"/>
                  <a:cs typeface="Canva Sans"/>
                  <a:sym typeface="Canva Sans"/>
                </a:rPr>
                <a:t>Co-branded national awareness with India’s largest trader body</a:t>
              </a:r>
            </a:p>
            <a:p>
              <a:pPr marL="341744" lvl="1" indent="-170872" algn="l">
                <a:lnSpc>
                  <a:spcPts val="2216"/>
                </a:lnSpc>
                <a:buFont typeface="Arial"/>
                <a:buChar char="•"/>
              </a:pPr>
              <a:r>
                <a:rPr lang="en-US" sz="1582">
                  <a:solidFill>
                    <a:srgbClr val="FFFFFF"/>
                  </a:solidFill>
                  <a:latin typeface="Canva Sans"/>
                  <a:ea typeface="Canva Sans"/>
                  <a:cs typeface="Canva Sans"/>
                  <a:sym typeface="Canva Sans"/>
                </a:rPr>
                <a:t>Seminars, town halls, trust seals, helplines</a:t>
              </a:r>
            </a:p>
            <a:p>
              <a:pPr marL="341744" lvl="1" indent="-170872" algn="l">
                <a:lnSpc>
                  <a:spcPts val="2216"/>
                </a:lnSpc>
                <a:buFont typeface="Arial"/>
                <a:buChar char="•"/>
              </a:pPr>
              <a:r>
                <a:rPr lang="en-US" sz="1582">
                  <a:solidFill>
                    <a:srgbClr val="FFFFFF"/>
                  </a:solidFill>
                  <a:latin typeface="Canva Sans"/>
                  <a:ea typeface="Canva Sans"/>
                  <a:cs typeface="Canva Sans"/>
                  <a:sym typeface="Canva Sans"/>
                </a:rPr>
                <a:t>Targets 8 crore traders across India</a:t>
              </a:r>
            </a:p>
            <a:p>
              <a:pPr marL="341744" lvl="1" indent="-170872" algn="l">
                <a:lnSpc>
                  <a:spcPts val="2216"/>
                </a:lnSpc>
                <a:buFont typeface="Arial"/>
                <a:buChar char="•"/>
              </a:pPr>
              <a:r>
                <a:rPr lang="en-US" sz="1582">
                  <a:solidFill>
                    <a:srgbClr val="FFFFFF"/>
                  </a:solidFill>
                  <a:latin typeface="Canva Sans"/>
                  <a:ea typeface="Canva Sans"/>
                  <a:cs typeface="Canva Sans"/>
                  <a:sym typeface="Canva Sans"/>
                </a:rPr>
                <a:t>CTA: CAIT members complete Risk Report + guided onboarding</a:t>
              </a:r>
            </a:p>
          </p:txBody>
        </p:sp>
      </p:grpSp>
      <p:sp>
        <p:nvSpPr>
          <p:cNvPr id="27" name="Freeform 27"/>
          <p:cNvSpPr/>
          <p:nvPr/>
        </p:nvSpPr>
        <p:spPr>
          <a:xfrm rot="9999160">
            <a:off x="-3503526" y="6507563"/>
            <a:ext cx="8217304" cy="5437367"/>
          </a:xfrm>
          <a:custGeom>
            <a:avLst/>
            <a:gdLst/>
            <a:ahLst/>
            <a:cxnLst/>
            <a:rect l="l" t="t" r="r" b="b"/>
            <a:pathLst>
              <a:path w="8217304" h="5437367">
                <a:moveTo>
                  <a:pt x="0" y="0"/>
                </a:moveTo>
                <a:lnTo>
                  <a:pt x="8217303" y="0"/>
                </a:lnTo>
                <a:lnTo>
                  <a:pt x="8217303" y="5437367"/>
                </a:lnTo>
                <a:lnTo>
                  <a:pt x="0" y="5437367"/>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28" name="Group 28"/>
          <p:cNvGrpSpPr/>
          <p:nvPr/>
        </p:nvGrpSpPr>
        <p:grpSpPr>
          <a:xfrm>
            <a:off x="174488" y="5982401"/>
            <a:ext cx="861274" cy="846795"/>
            <a:chOff x="0" y="0"/>
            <a:chExt cx="1148365" cy="1129060"/>
          </a:xfrm>
        </p:grpSpPr>
        <p:sp>
          <p:nvSpPr>
            <p:cNvPr id="29" name="Freeform 29"/>
            <p:cNvSpPr/>
            <p:nvPr/>
          </p:nvSpPr>
          <p:spPr>
            <a:xfrm>
              <a:off x="9653" y="0"/>
              <a:ext cx="1129060" cy="1129060"/>
            </a:xfrm>
            <a:custGeom>
              <a:avLst/>
              <a:gdLst/>
              <a:ahLst/>
              <a:cxnLst/>
              <a:rect l="l" t="t" r="r" b="b"/>
              <a:pathLst>
                <a:path w="1129060" h="1129060">
                  <a:moveTo>
                    <a:pt x="0" y="0"/>
                  </a:moveTo>
                  <a:lnTo>
                    <a:pt x="1129059" y="0"/>
                  </a:lnTo>
                  <a:lnTo>
                    <a:pt x="1129059" y="1129060"/>
                  </a:lnTo>
                  <a:lnTo>
                    <a:pt x="0" y="112906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30" name="Freeform 30"/>
            <p:cNvSpPr/>
            <p:nvPr/>
          </p:nvSpPr>
          <p:spPr>
            <a:xfrm>
              <a:off x="87104" y="87104"/>
              <a:ext cx="974157" cy="974157"/>
            </a:xfrm>
            <a:custGeom>
              <a:avLst/>
              <a:gdLst/>
              <a:ahLst/>
              <a:cxnLst/>
              <a:rect l="l" t="t" r="r" b="b"/>
              <a:pathLst>
                <a:path w="974157" h="974157">
                  <a:moveTo>
                    <a:pt x="0" y="0"/>
                  </a:moveTo>
                  <a:lnTo>
                    <a:pt x="974157" y="0"/>
                  </a:lnTo>
                  <a:lnTo>
                    <a:pt x="974157" y="974157"/>
                  </a:lnTo>
                  <a:lnTo>
                    <a:pt x="0" y="97415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31" name="TextBox 31"/>
            <p:cNvSpPr txBox="1"/>
            <p:nvPr/>
          </p:nvSpPr>
          <p:spPr>
            <a:xfrm>
              <a:off x="0" y="233381"/>
              <a:ext cx="1148365" cy="543441"/>
            </a:xfrm>
            <a:prstGeom prst="rect">
              <a:avLst/>
            </a:prstGeom>
          </p:spPr>
          <p:txBody>
            <a:bodyPr lIns="0" tIns="0" rIns="0" bIns="0" rtlCol="0" anchor="t">
              <a:spAutoFit/>
            </a:bodyPr>
            <a:lstStyle/>
            <a:p>
              <a:pPr algn="ctr">
                <a:lnSpc>
                  <a:spcPts val="3417"/>
                </a:lnSpc>
              </a:pPr>
              <a:r>
                <a:rPr lang="en-US" sz="2441" b="1" spc="24">
                  <a:solidFill>
                    <a:srgbClr val="FFFFFF"/>
                  </a:solidFill>
                  <a:latin typeface="Inter Bold"/>
                  <a:ea typeface="Inter Bold"/>
                  <a:cs typeface="Inter Bold"/>
                  <a:sym typeface="Inter Bold"/>
                </a:rPr>
                <a:t>03</a:t>
              </a:r>
            </a:p>
          </p:txBody>
        </p:sp>
      </p:grpSp>
      <p:sp>
        <p:nvSpPr>
          <p:cNvPr id="32" name="Freeform 32"/>
          <p:cNvSpPr/>
          <p:nvPr/>
        </p:nvSpPr>
        <p:spPr>
          <a:xfrm>
            <a:off x="8874171" y="5767254"/>
            <a:ext cx="9181717" cy="3836067"/>
          </a:xfrm>
          <a:custGeom>
            <a:avLst/>
            <a:gdLst/>
            <a:ahLst/>
            <a:cxnLst/>
            <a:rect l="l" t="t" r="r" b="b"/>
            <a:pathLst>
              <a:path w="9181717" h="3836067">
                <a:moveTo>
                  <a:pt x="0" y="0"/>
                </a:moveTo>
                <a:lnTo>
                  <a:pt x="9181717" y="0"/>
                </a:lnTo>
                <a:lnTo>
                  <a:pt x="9181717" y="3836066"/>
                </a:lnTo>
                <a:lnTo>
                  <a:pt x="0" y="3836066"/>
                </a:lnTo>
                <a:lnTo>
                  <a:pt x="0" y="0"/>
                </a:lnTo>
                <a:close/>
              </a:path>
            </a:pathLst>
          </a:custGeom>
          <a:blipFill>
            <a:blip r:embed="rId26"/>
            <a:stretch>
              <a:fillRect b="-1370"/>
            </a:stretch>
          </a:blipFill>
        </p:spPr>
        <p:txBody>
          <a:bodyPr/>
          <a:lstStyle/>
          <a:p>
            <a:endParaRPr lang="en-IN"/>
          </a:p>
        </p:txBody>
      </p:sp>
      <p:sp>
        <p:nvSpPr>
          <p:cNvPr id="33" name="Freeform 33"/>
          <p:cNvSpPr/>
          <p:nvPr/>
        </p:nvSpPr>
        <p:spPr>
          <a:xfrm>
            <a:off x="7821410" y="5982401"/>
            <a:ext cx="820649" cy="598048"/>
          </a:xfrm>
          <a:custGeom>
            <a:avLst/>
            <a:gdLst/>
            <a:ahLst/>
            <a:cxnLst/>
            <a:rect l="l" t="t" r="r" b="b"/>
            <a:pathLst>
              <a:path w="820649" h="598048">
                <a:moveTo>
                  <a:pt x="0" y="0"/>
                </a:moveTo>
                <a:lnTo>
                  <a:pt x="820648" y="0"/>
                </a:lnTo>
                <a:lnTo>
                  <a:pt x="820648" y="598048"/>
                </a:lnTo>
                <a:lnTo>
                  <a:pt x="0" y="598048"/>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IN"/>
          </a:p>
        </p:txBody>
      </p:sp>
      <p:sp>
        <p:nvSpPr>
          <p:cNvPr id="34" name="Freeform 34"/>
          <p:cNvSpPr/>
          <p:nvPr/>
        </p:nvSpPr>
        <p:spPr>
          <a:xfrm>
            <a:off x="8874171" y="1718697"/>
            <a:ext cx="8882791" cy="3117627"/>
          </a:xfrm>
          <a:custGeom>
            <a:avLst/>
            <a:gdLst/>
            <a:ahLst/>
            <a:cxnLst/>
            <a:rect l="l" t="t" r="r" b="b"/>
            <a:pathLst>
              <a:path w="8882791" h="3117627">
                <a:moveTo>
                  <a:pt x="0" y="0"/>
                </a:moveTo>
                <a:lnTo>
                  <a:pt x="8882791" y="0"/>
                </a:lnTo>
                <a:lnTo>
                  <a:pt x="8882791" y="3117626"/>
                </a:lnTo>
                <a:lnTo>
                  <a:pt x="0" y="3117626"/>
                </a:lnTo>
                <a:lnTo>
                  <a:pt x="0" y="0"/>
                </a:lnTo>
                <a:close/>
              </a:path>
            </a:pathLst>
          </a:custGeom>
          <a:blipFill>
            <a:blip r:embed="rId29"/>
            <a:stretch>
              <a:fillRect l="-1118" r="-1118" b="-89"/>
            </a:stretch>
          </a:blipFill>
        </p:spPr>
        <p:txBody>
          <a:bodyPr/>
          <a:lstStyle/>
          <a:p>
            <a:endParaRPr lang="en-IN"/>
          </a:p>
        </p:txBody>
      </p:sp>
      <p:sp>
        <p:nvSpPr>
          <p:cNvPr id="35" name="TextBox 35"/>
          <p:cNvSpPr txBox="1"/>
          <p:nvPr/>
        </p:nvSpPr>
        <p:spPr>
          <a:xfrm>
            <a:off x="860152" y="409575"/>
            <a:ext cx="16896810" cy="1309122"/>
          </a:xfrm>
          <a:prstGeom prst="rect">
            <a:avLst/>
          </a:prstGeom>
        </p:spPr>
        <p:txBody>
          <a:bodyPr lIns="0" tIns="0" rIns="0" bIns="0" rtlCol="0" anchor="t">
            <a:spAutoFit/>
          </a:bodyPr>
          <a:lstStyle/>
          <a:p>
            <a:pPr algn="ctr">
              <a:lnSpc>
                <a:spcPts val="10793"/>
              </a:lnSpc>
            </a:pPr>
            <a:r>
              <a:rPr lang="en-US" sz="7709" spc="77">
                <a:solidFill>
                  <a:srgbClr val="60249F"/>
                </a:solidFill>
                <a:latin typeface="League Spartan"/>
                <a:ea typeface="League Spartan"/>
                <a:cs typeface="League Spartan"/>
                <a:sym typeface="League Spartan"/>
              </a:rPr>
              <a:t>PROMOTIONAL CAMPAIGNS</a:t>
            </a:r>
          </a:p>
        </p:txBody>
      </p:sp>
      <p:sp>
        <p:nvSpPr>
          <p:cNvPr id="36" name="TextBox 36"/>
          <p:cNvSpPr txBox="1"/>
          <p:nvPr/>
        </p:nvSpPr>
        <p:spPr>
          <a:xfrm>
            <a:off x="8927882" y="5011536"/>
            <a:ext cx="8829080" cy="568436"/>
          </a:xfrm>
          <a:prstGeom prst="rect">
            <a:avLst/>
          </a:prstGeom>
        </p:spPr>
        <p:txBody>
          <a:bodyPr lIns="0" tIns="0" rIns="0" bIns="0" rtlCol="0" anchor="t">
            <a:spAutoFit/>
          </a:bodyPr>
          <a:lstStyle/>
          <a:p>
            <a:pPr algn="l">
              <a:lnSpc>
                <a:spcPts val="4683"/>
              </a:lnSpc>
              <a:spcBef>
                <a:spcPct val="0"/>
              </a:spcBef>
            </a:pPr>
            <a:r>
              <a:rPr lang="en-US" sz="3345" b="1" u="none" strike="noStrike">
                <a:solidFill>
                  <a:srgbClr val="000000"/>
                </a:solidFill>
                <a:latin typeface="Canva Sans Bold"/>
                <a:ea typeface="Canva Sans Bold"/>
                <a:cs typeface="Canva Sans Bold"/>
                <a:sym typeface="Canva Sans Bold"/>
              </a:rPr>
              <a:t>Messaging Funnel: Awareness to Retention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32858" y="624991"/>
            <a:ext cx="15180882" cy="1028497"/>
          </a:xfrm>
          <a:prstGeom prst="rect">
            <a:avLst/>
          </a:prstGeom>
        </p:spPr>
        <p:txBody>
          <a:bodyPr lIns="0" tIns="0" rIns="0" bIns="0" rtlCol="0" anchor="t">
            <a:spAutoFit/>
          </a:bodyPr>
          <a:lstStyle/>
          <a:p>
            <a:pPr algn="ctr">
              <a:lnSpc>
                <a:spcPts val="8411"/>
              </a:lnSpc>
              <a:spcBef>
                <a:spcPct val="0"/>
              </a:spcBef>
            </a:pPr>
            <a:r>
              <a:rPr lang="en-US" sz="6007">
                <a:solidFill>
                  <a:srgbClr val="5F259F"/>
                </a:solidFill>
                <a:latin typeface="League Spartan"/>
                <a:ea typeface="League Spartan"/>
                <a:cs typeface="League Spartan"/>
                <a:sym typeface="League Spartan"/>
              </a:rPr>
              <a:t>International market potential</a:t>
            </a:r>
          </a:p>
        </p:txBody>
      </p:sp>
      <p:grpSp>
        <p:nvGrpSpPr>
          <p:cNvPr id="3" name="Group 3"/>
          <p:cNvGrpSpPr/>
          <p:nvPr/>
        </p:nvGrpSpPr>
        <p:grpSpPr>
          <a:xfrm rot="-2700000">
            <a:off x="540788" y="3267361"/>
            <a:ext cx="192340" cy="19234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 name="TextBox 5"/>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6" name="Group 6"/>
          <p:cNvGrpSpPr/>
          <p:nvPr/>
        </p:nvGrpSpPr>
        <p:grpSpPr>
          <a:xfrm rot="-2700000">
            <a:off x="753408" y="3054741"/>
            <a:ext cx="192340" cy="19234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8" name="TextBox 8"/>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9" name="Group 9"/>
          <p:cNvGrpSpPr/>
          <p:nvPr/>
        </p:nvGrpSpPr>
        <p:grpSpPr>
          <a:xfrm rot="-2700000">
            <a:off x="966028" y="2842121"/>
            <a:ext cx="192340" cy="1923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1" name="TextBox 11"/>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12" name="Group 12"/>
          <p:cNvGrpSpPr/>
          <p:nvPr/>
        </p:nvGrpSpPr>
        <p:grpSpPr>
          <a:xfrm rot="8100000">
            <a:off x="17919989" y="8111468"/>
            <a:ext cx="146952" cy="14695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4" name="TextBox 14"/>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15" name="Group 15"/>
          <p:cNvGrpSpPr/>
          <p:nvPr/>
        </p:nvGrpSpPr>
        <p:grpSpPr>
          <a:xfrm rot="8100000">
            <a:off x="17757542" y="8273914"/>
            <a:ext cx="146952" cy="14695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7" name="TextBox 17"/>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18" name="Group 18"/>
          <p:cNvGrpSpPr/>
          <p:nvPr/>
        </p:nvGrpSpPr>
        <p:grpSpPr>
          <a:xfrm rot="8100000">
            <a:off x="17595096" y="8436361"/>
            <a:ext cx="146952" cy="14695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0" name="TextBox 20"/>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aphicFrame>
        <p:nvGraphicFramePr>
          <p:cNvPr id="21" name="Table 21"/>
          <p:cNvGraphicFramePr>
            <a:graphicFrameLocks noGrp="1"/>
          </p:cNvGraphicFramePr>
          <p:nvPr/>
        </p:nvGraphicFramePr>
        <p:xfrm>
          <a:off x="849578" y="1901946"/>
          <a:ext cx="16742379" cy="7882456"/>
        </p:xfrm>
        <a:graphic>
          <a:graphicData uri="http://schemas.openxmlformats.org/drawingml/2006/table">
            <a:tbl>
              <a:tblPr/>
              <a:tblGrid>
                <a:gridCol w="5094695">
                  <a:extLst>
                    <a:ext uri="{9D8B030D-6E8A-4147-A177-3AD203B41FA5}">
                      <a16:colId xmlns:a16="http://schemas.microsoft.com/office/drawing/2014/main" val="20000"/>
                    </a:ext>
                  </a:extLst>
                </a:gridCol>
                <a:gridCol w="5094695">
                  <a:extLst>
                    <a:ext uri="{9D8B030D-6E8A-4147-A177-3AD203B41FA5}">
                      <a16:colId xmlns:a16="http://schemas.microsoft.com/office/drawing/2014/main" val="20001"/>
                    </a:ext>
                  </a:extLst>
                </a:gridCol>
                <a:gridCol w="6552989">
                  <a:extLst>
                    <a:ext uri="{9D8B030D-6E8A-4147-A177-3AD203B41FA5}">
                      <a16:colId xmlns:a16="http://schemas.microsoft.com/office/drawing/2014/main" val="20002"/>
                    </a:ext>
                  </a:extLst>
                </a:gridCol>
              </a:tblGrid>
              <a:tr h="1373996">
                <a:tc>
                  <a:txBody>
                    <a:bodyPr/>
                    <a:lstStyle/>
                    <a:p>
                      <a:pPr algn="ctr">
                        <a:lnSpc>
                          <a:spcPts val="5599"/>
                        </a:lnSpc>
                        <a:defRPr/>
                      </a:pPr>
                      <a:r>
                        <a:rPr lang="en-US" sz="3999" b="1">
                          <a:solidFill>
                            <a:srgbClr val="5F259F"/>
                          </a:solidFill>
                          <a:latin typeface="Inter Bold"/>
                          <a:ea typeface="Inter Bold"/>
                          <a:cs typeface="Inter Bold"/>
                          <a:sym typeface="Inter Bold"/>
                        </a:rPr>
                        <a:t>Region</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algn="ctr">
                        <a:lnSpc>
                          <a:spcPts val="5599"/>
                        </a:lnSpc>
                        <a:defRPr/>
                      </a:pPr>
                      <a:r>
                        <a:rPr lang="en-US" sz="3999" b="1">
                          <a:solidFill>
                            <a:srgbClr val="5F259F"/>
                          </a:solidFill>
                          <a:latin typeface="Inter Bold"/>
                          <a:ea typeface="Inter Bold"/>
                          <a:cs typeface="Inter Bold"/>
                          <a:sym typeface="Inter Bold"/>
                        </a:rPr>
                        <a:t>Fit Rationale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algn="ctr">
                        <a:lnSpc>
                          <a:spcPts val="5599"/>
                        </a:lnSpc>
                        <a:defRPr/>
                      </a:pPr>
                      <a:r>
                        <a:rPr lang="en-US" sz="3999" b="1">
                          <a:solidFill>
                            <a:srgbClr val="5F259F"/>
                          </a:solidFill>
                          <a:latin typeface="Inter Bold"/>
                          <a:ea typeface="Inter Bold"/>
                          <a:cs typeface="Inter Bold"/>
                          <a:sym typeface="Inter Bold"/>
                        </a:rPr>
                        <a:t>Oppurtunity focus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extLst>
                  <a:ext uri="{0D108BD9-81ED-4DB2-BD59-A6C34878D82A}">
                    <a16:rowId xmlns:a16="http://schemas.microsoft.com/office/drawing/2014/main" val="10000"/>
                  </a:ext>
                </a:extLst>
              </a:tr>
              <a:tr h="1627115">
                <a:tc>
                  <a:txBody>
                    <a:bodyPr/>
                    <a:lstStyle/>
                    <a:p>
                      <a:pPr algn="l">
                        <a:lnSpc>
                          <a:spcPts val="2939"/>
                        </a:lnSpc>
                        <a:defRPr/>
                      </a:pPr>
                      <a:r>
                        <a:rPr lang="en-US" sz="2099" b="1">
                          <a:solidFill>
                            <a:srgbClr val="000000"/>
                          </a:solidFill>
                          <a:latin typeface="Inter Bold"/>
                          <a:ea typeface="Inter Bold"/>
                          <a:cs typeface="Inter Bold"/>
                          <a:sym typeface="Inter Bold"/>
                        </a:rPr>
                        <a:t>South Asia (Bangladesh, Sri Lanka, Nepal)</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Shared merchant behavior patterns, digital payments growth, and UPI-like ecosystems emerging.</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Digital insurance aggregation and partner-assisted advisory</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1627115">
                <a:tc>
                  <a:txBody>
                    <a:bodyPr/>
                    <a:lstStyle/>
                    <a:p>
                      <a:pPr algn="l">
                        <a:lnSpc>
                          <a:spcPts val="2939"/>
                        </a:lnSpc>
                        <a:defRPr/>
                      </a:pPr>
                      <a:r>
                        <a:rPr lang="en-US" sz="2099" b="1">
                          <a:solidFill>
                            <a:srgbClr val="000000"/>
                          </a:solidFill>
                          <a:latin typeface="Inter Bold"/>
                          <a:ea typeface="Inter Bold"/>
                          <a:cs typeface="Inter Bold"/>
                          <a:sym typeface="Inter Bold"/>
                        </a:rPr>
                        <a:t>Southeast Asia (Indonesia, Vietnam, Philippines)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High MSME reliance (over 95% of businesses) and fast-growing fintech adoption.</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Bundled insurance + payments ecosystem similar to India.</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1627115">
                <a:tc>
                  <a:txBody>
                    <a:bodyPr/>
                    <a:lstStyle/>
                    <a:p>
                      <a:pPr algn="l">
                        <a:lnSpc>
                          <a:spcPts val="2939"/>
                        </a:lnSpc>
                        <a:defRPr/>
                      </a:pPr>
                      <a:r>
                        <a:rPr lang="en-US" sz="2099" b="1">
                          <a:solidFill>
                            <a:srgbClr val="000000"/>
                          </a:solidFill>
                          <a:latin typeface="Inter Bold"/>
                          <a:ea typeface="Inter Bold"/>
                          <a:cs typeface="Inter Bold"/>
                          <a:sym typeface="Inter Bold"/>
                        </a:rPr>
                        <a:t>Africa (Kenya, Nigeria, Egypt)</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Rapid mobile money adoption (M-Pesa, Flutterwave ecosystems) and uninsured MSME population.</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Insurance embedded into merchant services and micro-entrepreneur networks.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r h="1627115">
                <a:tc>
                  <a:txBody>
                    <a:bodyPr/>
                    <a:lstStyle/>
                    <a:p>
                      <a:pPr algn="l">
                        <a:lnSpc>
                          <a:spcPts val="2939"/>
                        </a:lnSpc>
                        <a:defRPr/>
                      </a:pPr>
                      <a:r>
                        <a:rPr lang="en-US" sz="2099" b="1">
                          <a:solidFill>
                            <a:srgbClr val="000000"/>
                          </a:solidFill>
                          <a:latin typeface="Inter Bold"/>
                          <a:ea typeface="Inter Bold"/>
                          <a:cs typeface="Inter Bold"/>
                          <a:sym typeface="Inter Bold"/>
                        </a:rPr>
                        <a:t>Middle East (UAE, Saudi Arabia)</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Policy-driven digitalization and government-mandated SME support programs.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Partnering with state initiatives for compliance-driven insurance solutions.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Freeform 22"/>
          <p:cNvSpPr/>
          <p:nvPr/>
        </p:nvSpPr>
        <p:spPr>
          <a:xfrm>
            <a:off x="8738279" y="-3393215"/>
            <a:ext cx="11426111" cy="7560626"/>
          </a:xfrm>
          <a:custGeom>
            <a:avLst/>
            <a:gdLst/>
            <a:ahLst/>
            <a:cxnLst/>
            <a:rect l="l" t="t" r="r" b="b"/>
            <a:pathLst>
              <a:path w="11426111" h="7560626">
                <a:moveTo>
                  <a:pt x="0" y="0"/>
                </a:moveTo>
                <a:lnTo>
                  <a:pt x="11426110" y="0"/>
                </a:lnTo>
                <a:lnTo>
                  <a:pt x="11426110"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3" name="Freeform 23"/>
          <p:cNvSpPr/>
          <p:nvPr/>
        </p:nvSpPr>
        <p:spPr>
          <a:xfrm>
            <a:off x="-3503388" y="4861611"/>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5237" y="1986575"/>
            <a:ext cx="7214405" cy="2957059"/>
            <a:chOff x="0" y="0"/>
            <a:chExt cx="2234915" cy="916053"/>
          </a:xfrm>
        </p:grpSpPr>
        <p:sp>
          <p:nvSpPr>
            <p:cNvPr id="3" name="Freeform 3"/>
            <p:cNvSpPr/>
            <p:nvPr/>
          </p:nvSpPr>
          <p:spPr>
            <a:xfrm>
              <a:off x="0" y="0"/>
              <a:ext cx="2234915" cy="916053"/>
            </a:xfrm>
            <a:custGeom>
              <a:avLst/>
              <a:gdLst/>
              <a:ahLst/>
              <a:cxnLst/>
              <a:rect l="l" t="t" r="r" b="b"/>
              <a:pathLst>
                <a:path w="2234915" h="916053">
                  <a:moveTo>
                    <a:pt x="21462" y="0"/>
                  </a:moveTo>
                  <a:lnTo>
                    <a:pt x="2213452" y="0"/>
                  </a:lnTo>
                  <a:cubicBezTo>
                    <a:pt x="2225306" y="0"/>
                    <a:pt x="2234915" y="9609"/>
                    <a:pt x="2234915" y="21462"/>
                  </a:cubicBezTo>
                  <a:lnTo>
                    <a:pt x="2234915" y="894590"/>
                  </a:lnTo>
                  <a:cubicBezTo>
                    <a:pt x="2234915" y="900282"/>
                    <a:pt x="2232654" y="905741"/>
                    <a:pt x="2228629" y="909766"/>
                  </a:cubicBezTo>
                  <a:cubicBezTo>
                    <a:pt x="2224604" y="913791"/>
                    <a:pt x="2219145" y="916053"/>
                    <a:pt x="2213452" y="916053"/>
                  </a:cubicBezTo>
                  <a:lnTo>
                    <a:pt x="21462" y="916053"/>
                  </a:lnTo>
                  <a:cubicBezTo>
                    <a:pt x="15770" y="916053"/>
                    <a:pt x="10311" y="913791"/>
                    <a:pt x="6286" y="909766"/>
                  </a:cubicBezTo>
                  <a:cubicBezTo>
                    <a:pt x="2261" y="905741"/>
                    <a:pt x="0" y="900282"/>
                    <a:pt x="0" y="894590"/>
                  </a:cubicBezTo>
                  <a:lnTo>
                    <a:pt x="0" y="21462"/>
                  </a:lnTo>
                  <a:cubicBezTo>
                    <a:pt x="0" y="15770"/>
                    <a:pt x="2261" y="10311"/>
                    <a:pt x="6286" y="6286"/>
                  </a:cubicBezTo>
                  <a:cubicBezTo>
                    <a:pt x="10311" y="2261"/>
                    <a:pt x="15770" y="0"/>
                    <a:pt x="21462" y="0"/>
                  </a:cubicBezTo>
                  <a:close/>
                </a:path>
              </a:pathLst>
            </a:custGeom>
            <a:solidFill>
              <a:srgbClr val="000000">
                <a:alpha val="0"/>
              </a:srgbClr>
            </a:solidFill>
            <a:ln w="47625" cap="sq">
              <a:solidFill>
                <a:srgbClr val="5F259F"/>
              </a:solidFill>
              <a:prstDash val="solid"/>
              <a:miter/>
            </a:ln>
          </p:spPr>
          <p:txBody>
            <a:bodyPr/>
            <a:lstStyle/>
            <a:p>
              <a:endParaRPr lang="en-IN"/>
            </a:p>
          </p:txBody>
        </p:sp>
        <p:sp>
          <p:nvSpPr>
            <p:cNvPr id="4" name="TextBox 4"/>
            <p:cNvSpPr txBox="1"/>
            <p:nvPr/>
          </p:nvSpPr>
          <p:spPr>
            <a:xfrm>
              <a:off x="0" y="-38100"/>
              <a:ext cx="2234915" cy="954153"/>
            </a:xfrm>
            <a:prstGeom prst="rect">
              <a:avLst/>
            </a:prstGeom>
          </p:spPr>
          <p:txBody>
            <a:bodyPr lIns="43666" tIns="43666" rIns="43666" bIns="43666" rtlCol="0" anchor="ctr"/>
            <a:lstStyle/>
            <a:p>
              <a:pPr algn="ctr">
                <a:lnSpc>
                  <a:spcPts val="2660"/>
                </a:lnSpc>
              </a:pPr>
              <a:endParaRPr/>
            </a:p>
          </p:txBody>
        </p:sp>
      </p:grpSp>
      <p:grpSp>
        <p:nvGrpSpPr>
          <p:cNvPr id="5" name="Group 5"/>
          <p:cNvGrpSpPr/>
          <p:nvPr/>
        </p:nvGrpSpPr>
        <p:grpSpPr>
          <a:xfrm>
            <a:off x="1175237" y="1594256"/>
            <a:ext cx="5060581" cy="753011"/>
            <a:chOff x="0" y="0"/>
            <a:chExt cx="1567692" cy="233272"/>
          </a:xfrm>
        </p:grpSpPr>
        <p:sp>
          <p:nvSpPr>
            <p:cNvPr id="6" name="Freeform 6"/>
            <p:cNvSpPr/>
            <p:nvPr/>
          </p:nvSpPr>
          <p:spPr>
            <a:xfrm>
              <a:off x="0" y="0"/>
              <a:ext cx="1567692" cy="233272"/>
            </a:xfrm>
            <a:custGeom>
              <a:avLst/>
              <a:gdLst/>
              <a:ahLst/>
              <a:cxnLst/>
              <a:rect l="l" t="t" r="r" b="b"/>
              <a:pathLst>
                <a:path w="1567692" h="233272">
                  <a:moveTo>
                    <a:pt x="30597" y="0"/>
                  </a:moveTo>
                  <a:lnTo>
                    <a:pt x="1537095" y="0"/>
                  </a:lnTo>
                  <a:cubicBezTo>
                    <a:pt x="1553994" y="0"/>
                    <a:pt x="1567692" y="13699"/>
                    <a:pt x="1567692" y="30597"/>
                  </a:cubicBezTo>
                  <a:lnTo>
                    <a:pt x="1567692" y="202675"/>
                  </a:lnTo>
                  <a:cubicBezTo>
                    <a:pt x="1567692" y="219573"/>
                    <a:pt x="1553994" y="233272"/>
                    <a:pt x="1537095" y="233272"/>
                  </a:cubicBezTo>
                  <a:lnTo>
                    <a:pt x="30597" y="233272"/>
                  </a:lnTo>
                  <a:cubicBezTo>
                    <a:pt x="13699" y="233272"/>
                    <a:pt x="0" y="219573"/>
                    <a:pt x="0" y="202675"/>
                  </a:cubicBezTo>
                  <a:lnTo>
                    <a:pt x="0" y="30597"/>
                  </a:lnTo>
                  <a:cubicBezTo>
                    <a:pt x="0" y="13699"/>
                    <a:pt x="13699" y="0"/>
                    <a:pt x="30597" y="0"/>
                  </a:cubicBezTo>
                  <a:close/>
                </a:path>
              </a:pathLst>
            </a:custGeom>
            <a:solidFill>
              <a:srgbClr val="5F259F"/>
            </a:solidFill>
            <a:ln cap="sq">
              <a:noFill/>
              <a:prstDash val="solid"/>
              <a:miter/>
            </a:ln>
          </p:spPr>
          <p:txBody>
            <a:bodyPr/>
            <a:lstStyle/>
            <a:p>
              <a:endParaRPr lang="en-IN"/>
            </a:p>
          </p:txBody>
        </p:sp>
        <p:sp>
          <p:nvSpPr>
            <p:cNvPr id="7" name="TextBox 7"/>
            <p:cNvSpPr txBox="1"/>
            <p:nvPr/>
          </p:nvSpPr>
          <p:spPr>
            <a:xfrm>
              <a:off x="0" y="-38100"/>
              <a:ext cx="1567692" cy="271372"/>
            </a:xfrm>
            <a:prstGeom prst="rect">
              <a:avLst/>
            </a:prstGeom>
          </p:spPr>
          <p:txBody>
            <a:bodyPr lIns="43666" tIns="43666" rIns="43666" bIns="43666" rtlCol="0" anchor="ctr"/>
            <a:lstStyle/>
            <a:p>
              <a:pPr algn="ctr">
                <a:lnSpc>
                  <a:spcPts val="2660"/>
                </a:lnSpc>
              </a:pPr>
              <a:endParaRPr/>
            </a:p>
          </p:txBody>
        </p:sp>
      </p:grpSp>
      <p:grpSp>
        <p:nvGrpSpPr>
          <p:cNvPr id="8" name="Group 8"/>
          <p:cNvGrpSpPr/>
          <p:nvPr/>
        </p:nvGrpSpPr>
        <p:grpSpPr>
          <a:xfrm>
            <a:off x="8657238" y="1986575"/>
            <a:ext cx="7403528" cy="3067050"/>
            <a:chOff x="0" y="0"/>
            <a:chExt cx="2293502" cy="950126"/>
          </a:xfrm>
        </p:grpSpPr>
        <p:sp>
          <p:nvSpPr>
            <p:cNvPr id="9" name="Freeform 9"/>
            <p:cNvSpPr/>
            <p:nvPr/>
          </p:nvSpPr>
          <p:spPr>
            <a:xfrm>
              <a:off x="0" y="0"/>
              <a:ext cx="2293502" cy="950126"/>
            </a:xfrm>
            <a:custGeom>
              <a:avLst/>
              <a:gdLst/>
              <a:ahLst/>
              <a:cxnLst/>
              <a:rect l="l" t="t" r="r" b="b"/>
              <a:pathLst>
                <a:path w="2293502" h="950126">
                  <a:moveTo>
                    <a:pt x="20914" y="0"/>
                  </a:moveTo>
                  <a:lnTo>
                    <a:pt x="2272588" y="0"/>
                  </a:lnTo>
                  <a:cubicBezTo>
                    <a:pt x="2284138" y="0"/>
                    <a:pt x="2293502" y="9364"/>
                    <a:pt x="2293502" y="20914"/>
                  </a:cubicBezTo>
                  <a:lnTo>
                    <a:pt x="2293502" y="929212"/>
                  </a:lnTo>
                  <a:cubicBezTo>
                    <a:pt x="2293502" y="940763"/>
                    <a:pt x="2284138" y="950126"/>
                    <a:pt x="2272588" y="950126"/>
                  </a:cubicBezTo>
                  <a:lnTo>
                    <a:pt x="20914" y="950126"/>
                  </a:lnTo>
                  <a:cubicBezTo>
                    <a:pt x="9364" y="950126"/>
                    <a:pt x="0" y="940763"/>
                    <a:pt x="0" y="929212"/>
                  </a:cubicBezTo>
                  <a:lnTo>
                    <a:pt x="0" y="20914"/>
                  </a:lnTo>
                  <a:cubicBezTo>
                    <a:pt x="0" y="9364"/>
                    <a:pt x="9364" y="0"/>
                    <a:pt x="20914" y="0"/>
                  </a:cubicBezTo>
                  <a:close/>
                </a:path>
              </a:pathLst>
            </a:custGeom>
            <a:solidFill>
              <a:srgbClr val="000000">
                <a:alpha val="0"/>
              </a:srgbClr>
            </a:solidFill>
            <a:ln w="47625" cap="sq">
              <a:solidFill>
                <a:srgbClr val="5F259F"/>
              </a:solidFill>
              <a:prstDash val="solid"/>
              <a:miter/>
            </a:ln>
          </p:spPr>
          <p:txBody>
            <a:bodyPr/>
            <a:lstStyle/>
            <a:p>
              <a:endParaRPr lang="en-IN"/>
            </a:p>
          </p:txBody>
        </p:sp>
        <p:sp>
          <p:nvSpPr>
            <p:cNvPr id="10" name="TextBox 10"/>
            <p:cNvSpPr txBox="1"/>
            <p:nvPr/>
          </p:nvSpPr>
          <p:spPr>
            <a:xfrm>
              <a:off x="0" y="-38100"/>
              <a:ext cx="2293502" cy="988226"/>
            </a:xfrm>
            <a:prstGeom prst="rect">
              <a:avLst/>
            </a:prstGeom>
          </p:spPr>
          <p:txBody>
            <a:bodyPr lIns="43666" tIns="43666" rIns="43666" bIns="43666" rtlCol="0" anchor="ctr"/>
            <a:lstStyle/>
            <a:p>
              <a:pPr algn="ctr">
                <a:lnSpc>
                  <a:spcPts val="2660"/>
                </a:lnSpc>
              </a:pPr>
              <a:endParaRPr/>
            </a:p>
          </p:txBody>
        </p:sp>
      </p:grpSp>
      <p:grpSp>
        <p:nvGrpSpPr>
          <p:cNvPr id="11" name="Group 11"/>
          <p:cNvGrpSpPr/>
          <p:nvPr/>
        </p:nvGrpSpPr>
        <p:grpSpPr>
          <a:xfrm>
            <a:off x="8657238" y="1594256"/>
            <a:ext cx="6954120" cy="753011"/>
            <a:chOff x="0" y="0"/>
            <a:chExt cx="2154282" cy="233272"/>
          </a:xfrm>
        </p:grpSpPr>
        <p:sp>
          <p:nvSpPr>
            <p:cNvPr id="12" name="Freeform 12"/>
            <p:cNvSpPr/>
            <p:nvPr/>
          </p:nvSpPr>
          <p:spPr>
            <a:xfrm>
              <a:off x="0" y="0"/>
              <a:ext cx="2154282" cy="233272"/>
            </a:xfrm>
            <a:custGeom>
              <a:avLst/>
              <a:gdLst/>
              <a:ahLst/>
              <a:cxnLst/>
              <a:rect l="l" t="t" r="r" b="b"/>
              <a:pathLst>
                <a:path w="2154282" h="233272">
                  <a:moveTo>
                    <a:pt x="22266" y="0"/>
                  </a:moveTo>
                  <a:lnTo>
                    <a:pt x="2132017" y="0"/>
                  </a:lnTo>
                  <a:cubicBezTo>
                    <a:pt x="2137922" y="0"/>
                    <a:pt x="2143585" y="2346"/>
                    <a:pt x="2147761" y="6521"/>
                  </a:cubicBezTo>
                  <a:cubicBezTo>
                    <a:pt x="2151936" y="10697"/>
                    <a:pt x="2154282" y="16360"/>
                    <a:pt x="2154282" y="22266"/>
                  </a:cubicBezTo>
                  <a:lnTo>
                    <a:pt x="2154282" y="211006"/>
                  </a:lnTo>
                  <a:cubicBezTo>
                    <a:pt x="2154282" y="216911"/>
                    <a:pt x="2151936" y="222574"/>
                    <a:pt x="2147761" y="226750"/>
                  </a:cubicBezTo>
                  <a:cubicBezTo>
                    <a:pt x="2143585" y="230926"/>
                    <a:pt x="2137922" y="233272"/>
                    <a:pt x="2132017" y="233272"/>
                  </a:cubicBezTo>
                  <a:lnTo>
                    <a:pt x="22266" y="233272"/>
                  </a:lnTo>
                  <a:cubicBezTo>
                    <a:pt x="9969" y="233272"/>
                    <a:pt x="0" y="223303"/>
                    <a:pt x="0" y="211006"/>
                  </a:cubicBezTo>
                  <a:lnTo>
                    <a:pt x="0" y="22266"/>
                  </a:lnTo>
                  <a:cubicBezTo>
                    <a:pt x="0" y="16360"/>
                    <a:pt x="2346" y="10697"/>
                    <a:pt x="6521" y="6521"/>
                  </a:cubicBezTo>
                  <a:cubicBezTo>
                    <a:pt x="10697" y="2346"/>
                    <a:pt x="16360" y="0"/>
                    <a:pt x="22266" y="0"/>
                  </a:cubicBezTo>
                  <a:close/>
                </a:path>
              </a:pathLst>
            </a:custGeom>
            <a:solidFill>
              <a:srgbClr val="5F259F"/>
            </a:solidFill>
            <a:ln cap="sq">
              <a:noFill/>
              <a:prstDash val="solid"/>
              <a:miter/>
            </a:ln>
          </p:spPr>
          <p:txBody>
            <a:bodyPr/>
            <a:lstStyle/>
            <a:p>
              <a:endParaRPr lang="en-IN"/>
            </a:p>
          </p:txBody>
        </p:sp>
        <p:sp>
          <p:nvSpPr>
            <p:cNvPr id="13" name="TextBox 13"/>
            <p:cNvSpPr txBox="1"/>
            <p:nvPr/>
          </p:nvSpPr>
          <p:spPr>
            <a:xfrm>
              <a:off x="0" y="-38100"/>
              <a:ext cx="2154282" cy="271372"/>
            </a:xfrm>
            <a:prstGeom prst="rect">
              <a:avLst/>
            </a:prstGeom>
          </p:spPr>
          <p:txBody>
            <a:bodyPr lIns="43666" tIns="43666" rIns="43666" bIns="43666" rtlCol="0" anchor="ctr"/>
            <a:lstStyle/>
            <a:p>
              <a:pPr algn="ctr">
                <a:lnSpc>
                  <a:spcPts val="2660"/>
                </a:lnSpc>
              </a:pPr>
              <a:endParaRPr/>
            </a:p>
          </p:txBody>
        </p:sp>
      </p:grpSp>
      <p:grpSp>
        <p:nvGrpSpPr>
          <p:cNvPr id="14" name="Group 14"/>
          <p:cNvGrpSpPr/>
          <p:nvPr/>
        </p:nvGrpSpPr>
        <p:grpSpPr>
          <a:xfrm>
            <a:off x="1175237" y="5430131"/>
            <a:ext cx="15465033" cy="4480138"/>
            <a:chOff x="0" y="0"/>
            <a:chExt cx="4790836" cy="1387880"/>
          </a:xfrm>
        </p:grpSpPr>
        <p:sp>
          <p:nvSpPr>
            <p:cNvPr id="15" name="Freeform 15"/>
            <p:cNvSpPr/>
            <p:nvPr/>
          </p:nvSpPr>
          <p:spPr>
            <a:xfrm>
              <a:off x="0" y="0"/>
              <a:ext cx="4790836" cy="1387880"/>
            </a:xfrm>
            <a:custGeom>
              <a:avLst/>
              <a:gdLst/>
              <a:ahLst/>
              <a:cxnLst/>
              <a:rect l="l" t="t" r="r" b="b"/>
              <a:pathLst>
                <a:path w="4790836" h="1387880">
                  <a:moveTo>
                    <a:pt x="10012" y="0"/>
                  </a:moveTo>
                  <a:lnTo>
                    <a:pt x="4780824" y="0"/>
                  </a:lnTo>
                  <a:cubicBezTo>
                    <a:pt x="4786353" y="0"/>
                    <a:pt x="4790836" y="4483"/>
                    <a:pt x="4790836" y="10012"/>
                  </a:cubicBezTo>
                  <a:lnTo>
                    <a:pt x="4790836" y="1377868"/>
                  </a:lnTo>
                  <a:cubicBezTo>
                    <a:pt x="4790836" y="1383397"/>
                    <a:pt x="4786353" y="1387880"/>
                    <a:pt x="4780824" y="1387880"/>
                  </a:cubicBezTo>
                  <a:lnTo>
                    <a:pt x="10012" y="1387880"/>
                  </a:lnTo>
                  <a:cubicBezTo>
                    <a:pt x="7357" y="1387880"/>
                    <a:pt x="4810" y="1386825"/>
                    <a:pt x="2932" y="1384947"/>
                  </a:cubicBezTo>
                  <a:cubicBezTo>
                    <a:pt x="1055" y="1383070"/>
                    <a:pt x="0" y="1380523"/>
                    <a:pt x="0" y="1377868"/>
                  </a:cubicBezTo>
                  <a:lnTo>
                    <a:pt x="0" y="10012"/>
                  </a:lnTo>
                  <a:cubicBezTo>
                    <a:pt x="0" y="4483"/>
                    <a:pt x="4483" y="0"/>
                    <a:pt x="10012" y="0"/>
                  </a:cubicBezTo>
                  <a:close/>
                </a:path>
              </a:pathLst>
            </a:custGeom>
            <a:solidFill>
              <a:srgbClr val="000000">
                <a:alpha val="0"/>
              </a:srgbClr>
            </a:solidFill>
            <a:ln w="47625" cap="sq">
              <a:solidFill>
                <a:srgbClr val="5F259F"/>
              </a:solidFill>
              <a:prstDash val="solid"/>
              <a:miter/>
            </a:ln>
          </p:spPr>
          <p:txBody>
            <a:bodyPr/>
            <a:lstStyle/>
            <a:p>
              <a:endParaRPr lang="en-IN"/>
            </a:p>
          </p:txBody>
        </p:sp>
        <p:sp>
          <p:nvSpPr>
            <p:cNvPr id="16" name="TextBox 16"/>
            <p:cNvSpPr txBox="1"/>
            <p:nvPr/>
          </p:nvSpPr>
          <p:spPr>
            <a:xfrm>
              <a:off x="0" y="-38100"/>
              <a:ext cx="4790836" cy="1425980"/>
            </a:xfrm>
            <a:prstGeom prst="rect">
              <a:avLst/>
            </a:prstGeom>
          </p:spPr>
          <p:txBody>
            <a:bodyPr lIns="43666" tIns="43666" rIns="43666" bIns="43666" rtlCol="0" anchor="ctr"/>
            <a:lstStyle/>
            <a:p>
              <a:pPr algn="ctr">
                <a:lnSpc>
                  <a:spcPts val="2660"/>
                </a:lnSpc>
              </a:pPr>
              <a:endParaRPr/>
            </a:p>
          </p:txBody>
        </p:sp>
      </p:grpSp>
      <p:grpSp>
        <p:nvGrpSpPr>
          <p:cNvPr id="17" name="Group 17"/>
          <p:cNvGrpSpPr/>
          <p:nvPr/>
        </p:nvGrpSpPr>
        <p:grpSpPr>
          <a:xfrm>
            <a:off x="1175237" y="5053625"/>
            <a:ext cx="9037888" cy="753011"/>
            <a:chOff x="0" y="0"/>
            <a:chExt cx="2799803" cy="233272"/>
          </a:xfrm>
        </p:grpSpPr>
        <p:sp>
          <p:nvSpPr>
            <p:cNvPr id="18" name="Freeform 18"/>
            <p:cNvSpPr/>
            <p:nvPr/>
          </p:nvSpPr>
          <p:spPr>
            <a:xfrm>
              <a:off x="0" y="0"/>
              <a:ext cx="2799803" cy="233272"/>
            </a:xfrm>
            <a:custGeom>
              <a:avLst/>
              <a:gdLst/>
              <a:ahLst/>
              <a:cxnLst/>
              <a:rect l="l" t="t" r="r" b="b"/>
              <a:pathLst>
                <a:path w="2799803" h="233272">
                  <a:moveTo>
                    <a:pt x="17132" y="0"/>
                  </a:moveTo>
                  <a:lnTo>
                    <a:pt x="2782670" y="0"/>
                  </a:lnTo>
                  <a:cubicBezTo>
                    <a:pt x="2792132" y="0"/>
                    <a:pt x="2799803" y="7670"/>
                    <a:pt x="2799803" y="17132"/>
                  </a:cubicBezTo>
                  <a:lnTo>
                    <a:pt x="2799803" y="216139"/>
                  </a:lnTo>
                  <a:cubicBezTo>
                    <a:pt x="2799803" y="220683"/>
                    <a:pt x="2797998" y="225041"/>
                    <a:pt x="2794785" y="228254"/>
                  </a:cubicBezTo>
                  <a:cubicBezTo>
                    <a:pt x="2791572" y="231467"/>
                    <a:pt x="2787214" y="233272"/>
                    <a:pt x="2782670" y="233272"/>
                  </a:cubicBezTo>
                  <a:lnTo>
                    <a:pt x="17132" y="233272"/>
                  </a:lnTo>
                  <a:cubicBezTo>
                    <a:pt x="7670" y="233272"/>
                    <a:pt x="0" y="225601"/>
                    <a:pt x="0" y="216139"/>
                  </a:cubicBezTo>
                  <a:lnTo>
                    <a:pt x="0" y="17132"/>
                  </a:lnTo>
                  <a:cubicBezTo>
                    <a:pt x="0" y="7670"/>
                    <a:pt x="7670" y="0"/>
                    <a:pt x="17132" y="0"/>
                  </a:cubicBezTo>
                  <a:close/>
                </a:path>
              </a:pathLst>
            </a:custGeom>
            <a:solidFill>
              <a:srgbClr val="5F259F"/>
            </a:solidFill>
            <a:ln cap="sq">
              <a:noFill/>
              <a:prstDash val="solid"/>
              <a:miter/>
            </a:ln>
          </p:spPr>
          <p:txBody>
            <a:bodyPr/>
            <a:lstStyle/>
            <a:p>
              <a:endParaRPr lang="en-IN"/>
            </a:p>
          </p:txBody>
        </p:sp>
        <p:sp>
          <p:nvSpPr>
            <p:cNvPr id="19" name="TextBox 19"/>
            <p:cNvSpPr txBox="1"/>
            <p:nvPr/>
          </p:nvSpPr>
          <p:spPr>
            <a:xfrm>
              <a:off x="0" y="-38100"/>
              <a:ext cx="2799803" cy="271372"/>
            </a:xfrm>
            <a:prstGeom prst="rect">
              <a:avLst/>
            </a:prstGeom>
          </p:spPr>
          <p:txBody>
            <a:bodyPr lIns="43666" tIns="43666" rIns="43666" bIns="43666" rtlCol="0" anchor="ctr"/>
            <a:lstStyle/>
            <a:p>
              <a:pPr algn="ctr">
                <a:lnSpc>
                  <a:spcPts val="2660"/>
                </a:lnSpc>
              </a:pPr>
              <a:endParaRPr/>
            </a:p>
          </p:txBody>
        </p:sp>
      </p:grpSp>
      <p:graphicFrame>
        <p:nvGraphicFramePr>
          <p:cNvPr id="20" name="Table 20"/>
          <p:cNvGraphicFramePr>
            <a:graphicFrameLocks noGrp="1"/>
          </p:cNvGraphicFramePr>
          <p:nvPr/>
        </p:nvGraphicFramePr>
        <p:xfrm>
          <a:off x="2880842" y="5836455"/>
          <a:ext cx="10983348" cy="3846502"/>
        </p:xfrm>
        <a:graphic>
          <a:graphicData uri="http://schemas.openxmlformats.org/drawingml/2006/table">
            <a:tbl>
              <a:tblPr/>
              <a:tblGrid>
                <a:gridCol w="5342066">
                  <a:extLst>
                    <a:ext uri="{9D8B030D-6E8A-4147-A177-3AD203B41FA5}">
                      <a16:colId xmlns:a16="http://schemas.microsoft.com/office/drawing/2014/main" val="20000"/>
                    </a:ext>
                  </a:extLst>
                </a:gridCol>
                <a:gridCol w="5641282">
                  <a:extLst>
                    <a:ext uri="{9D8B030D-6E8A-4147-A177-3AD203B41FA5}">
                      <a16:colId xmlns:a16="http://schemas.microsoft.com/office/drawing/2014/main" val="20001"/>
                    </a:ext>
                  </a:extLst>
                </a:gridCol>
              </a:tblGrid>
              <a:tr h="748339">
                <a:tc>
                  <a:txBody>
                    <a:bodyPr/>
                    <a:lstStyle/>
                    <a:p>
                      <a:pPr algn="ctr">
                        <a:lnSpc>
                          <a:spcPts val="3143"/>
                        </a:lnSpc>
                        <a:defRPr/>
                      </a:pPr>
                      <a:r>
                        <a:rPr lang="en-US" sz="2245">
                          <a:solidFill>
                            <a:srgbClr val="5F259F"/>
                          </a:solidFill>
                          <a:latin typeface="Staatliches"/>
                          <a:ea typeface="Staatliches"/>
                          <a:cs typeface="Staatliches"/>
                          <a:sym typeface="Staatliches"/>
                        </a:rPr>
                        <a:t>market segment</a:t>
                      </a:r>
                      <a:endParaRPr lang="en-US" sz="1100"/>
                    </a:p>
                  </a:txBody>
                  <a:tcPr marL="171111" marR="171111" marT="171111" marB="171111" anchor="ctr">
                    <a:lnL w="30739" cap="flat" cmpd="sng" algn="ctr">
                      <a:solidFill>
                        <a:srgbClr val="BB99FF"/>
                      </a:solidFill>
                      <a:prstDash val="solid"/>
                      <a:round/>
                      <a:headEnd type="none" w="med" len="med"/>
                      <a:tailEnd type="none" w="med" len="med"/>
                    </a:lnL>
                    <a:lnR w="30739" cap="flat" cmpd="sng" algn="ctr">
                      <a:solidFill>
                        <a:srgbClr val="BB99FF"/>
                      </a:solidFill>
                      <a:prstDash val="solid"/>
                      <a:round/>
                      <a:headEnd type="none" w="med" len="med"/>
                      <a:tailEnd type="none" w="med" len="med"/>
                    </a:lnR>
                    <a:lnT w="30739" cap="flat" cmpd="sng" algn="ctr">
                      <a:solidFill>
                        <a:srgbClr val="BB99FF"/>
                      </a:solidFill>
                      <a:prstDash val="solid"/>
                      <a:round/>
                      <a:headEnd type="none" w="med" len="med"/>
                      <a:tailEnd type="none" w="med" len="med"/>
                    </a:lnT>
                    <a:lnB w="30739" cap="flat" cmpd="sng" algn="ctr">
                      <a:solidFill>
                        <a:srgbClr val="BB99FF"/>
                      </a:solidFill>
                      <a:prstDash val="solid"/>
                      <a:round/>
                      <a:headEnd type="none" w="med" len="med"/>
                      <a:tailEnd type="none" w="med" len="med"/>
                    </a:lnB>
                    <a:solidFill>
                      <a:srgbClr val="DECDFF"/>
                    </a:solidFill>
                  </a:tcPr>
                </a:tc>
                <a:tc>
                  <a:txBody>
                    <a:bodyPr/>
                    <a:lstStyle/>
                    <a:p>
                      <a:pPr algn="ctr">
                        <a:lnSpc>
                          <a:spcPts val="3269"/>
                        </a:lnSpc>
                        <a:defRPr/>
                      </a:pPr>
                      <a:r>
                        <a:rPr lang="en-US" sz="2335">
                          <a:solidFill>
                            <a:srgbClr val="5F259F"/>
                          </a:solidFill>
                          <a:latin typeface="Staatliches"/>
                          <a:ea typeface="Staatliches"/>
                          <a:cs typeface="Staatliches"/>
                          <a:sym typeface="Staatliches"/>
                        </a:rPr>
                        <a:t>messaging adaptation</a:t>
                      </a:r>
                      <a:endParaRPr lang="en-US" sz="1100"/>
                    </a:p>
                  </a:txBody>
                  <a:tcPr marL="171111" marR="171111" marT="171111" marB="171111" anchor="ctr">
                    <a:lnL w="30739" cap="flat" cmpd="sng" algn="ctr">
                      <a:solidFill>
                        <a:srgbClr val="BB99FF"/>
                      </a:solidFill>
                      <a:prstDash val="solid"/>
                      <a:round/>
                      <a:headEnd type="none" w="med" len="med"/>
                      <a:tailEnd type="none" w="med" len="med"/>
                    </a:lnL>
                    <a:lnR w="30739" cap="flat" cmpd="sng" algn="ctr">
                      <a:solidFill>
                        <a:srgbClr val="BB99FF"/>
                      </a:solidFill>
                      <a:prstDash val="solid"/>
                      <a:round/>
                      <a:headEnd type="none" w="med" len="med"/>
                      <a:tailEnd type="none" w="med" len="med"/>
                    </a:lnR>
                    <a:lnT w="30739" cap="flat" cmpd="sng" algn="ctr">
                      <a:solidFill>
                        <a:srgbClr val="BB99FF"/>
                      </a:solidFill>
                      <a:prstDash val="solid"/>
                      <a:round/>
                      <a:headEnd type="none" w="med" len="med"/>
                      <a:tailEnd type="none" w="med" len="med"/>
                    </a:lnT>
                    <a:lnB w="30739" cap="flat" cmpd="sng" algn="ctr">
                      <a:solidFill>
                        <a:srgbClr val="BB99FF"/>
                      </a:solidFill>
                      <a:prstDash val="solid"/>
                      <a:round/>
                      <a:headEnd type="none" w="med" len="med"/>
                      <a:tailEnd type="none" w="med" len="med"/>
                    </a:lnB>
                    <a:solidFill>
                      <a:srgbClr val="DECDFF"/>
                    </a:solidFill>
                  </a:tcPr>
                </a:tc>
                <a:extLst>
                  <a:ext uri="{0D108BD9-81ED-4DB2-BD59-A6C34878D82A}">
                    <a16:rowId xmlns:a16="http://schemas.microsoft.com/office/drawing/2014/main" val="10000"/>
                  </a:ext>
                </a:extLst>
              </a:tr>
              <a:tr h="929256">
                <a:tc>
                  <a:txBody>
                    <a:bodyPr/>
                    <a:lstStyle/>
                    <a:p>
                      <a:pPr algn="ctr">
                        <a:lnSpc>
                          <a:spcPts val="2389"/>
                        </a:lnSpc>
                        <a:defRPr/>
                      </a:pPr>
                      <a:r>
                        <a:rPr lang="en-US" sz="1706">
                          <a:solidFill>
                            <a:srgbClr val="000000"/>
                          </a:solidFill>
                          <a:latin typeface="Arimo"/>
                          <a:ea typeface="Arimo"/>
                          <a:cs typeface="Arimo"/>
                          <a:sym typeface="Arimo"/>
                        </a:rPr>
                        <a:t>Focus messaging on affordability, essential protection, and visible value/ROI from insurance premiums.</a:t>
                      </a:r>
                      <a:endParaRPr lang="en-US" sz="1100"/>
                    </a:p>
                  </a:txBody>
                  <a:tcPr marL="171111" marR="171111" marT="171111" marB="171111" anchor="ctr">
                    <a:lnL w="30739" cap="flat" cmpd="sng" algn="ctr">
                      <a:solidFill>
                        <a:srgbClr val="BB99FF"/>
                      </a:solidFill>
                      <a:prstDash val="solid"/>
                      <a:round/>
                      <a:headEnd type="none" w="med" len="med"/>
                      <a:tailEnd type="none" w="med" len="med"/>
                    </a:lnL>
                    <a:lnR w="30739" cap="flat" cmpd="sng" algn="ctr">
                      <a:solidFill>
                        <a:srgbClr val="BB99FF"/>
                      </a:solidFill>
                      <a:prstDash val="solid"/>
                      <a:round/>
                      <a:headEnd type="none" w="med" len="med"/>
                      <a:tailEnd type="none" w="med" len="med"/>
                    </a:lnR>
                    <a:lnT w="30739" cap="flat" cmpd="sng" algn="ctr">
                      <a:solidFill>
                        <a:srgbClr val="BB99FF"/>
                      </a:solidFill>
                      <a:prstDash val="solid"/>
                      <a:round/>
                      <a:headEnd type="none" w="med" len="med"/>
                      <a:tailEnd type="none" w="med" len="med"/>
                    </a:lnT>
                    <a:lnB w="30739" cap="flat" cmpd="sng" algn="ctr">
                      <a:solidFill>
                        <a:srgbClr val="BB99FF"/>
                      </a:solidFill>
                      <a:prstDash val="solid"/>
                      <a:round/>
                      <a:headEnd type="none" w="med" len="med"/>
                      <a:tailEnd type="none" w="med" len="med"/>
                    </a:lnB>
                  </a:tcPr>
                </a:tc>
                <a:tc>
                  <a:txBody>
                    <a:bodyPr/>
                    <a:lstStyle/>
                    <a:p>
                      <a:pPr algn="l">
                        <a:lnSpc>
                          <a:spcPts val="2389"/>
                        </a:lnSpc>
                        <a:defRPr/>
                      </a:pPr>
                      <a:r>
                        <a:rPr lang="en-US" sz="1706">
                          <a:solidFill>
                            <a:srgbClr val="000000"/>
                          </a:solidFill>
                          <a:latin typeface="Arimo"/>
                          <a:ea typeface="Arimo"/>
                          <a:cs typeface="Arimo"/>
                          <a:sym typeface="Arimo"/>
                        </a:rPr>
                        <a:t>Emphasize human support, personal guidance, trust-building, and community-based assurance.</a:t>
                      </a:r>
                      <a:endParaRPr lang="en-US" sz="1100"/>
                    </a:p>
                  </a:txBody>
                  <a:tcPr marL="171111" marR="171111" marT="171111" marB="171111" anchor="ctr">
                    <a:lnL w="30739" cap="flat" cmpd="sng" algn="ctr">
                      <a:solidFill>
                        <a:srgbClr val="BB99FF"/>
                      </a:solidFill>
                      <a:prstDash val="solid"/>
                      <a:round/>
                      <a:headEnd type="none" w="med" len="med"/>
                      <a:tailEnd type="none" w="med" len="med"/>
                    </a:lnL>
                    <a:lnR w="30739" cap="flat" cmpd="sng" algn="ctr">
                      <a:solidFill>
                        <a:srgbClr val="BB99FF"/>
                      </a:solidFill>
                      <a:prstDash val="solid"/>
                      <a:round/>
                      <a:headEnd type="none" w="med" len="med"/>
                      <a:tailEnd type="none" w="med" len="med"/>
                    </a:lnR>
                    <a:lnT w="30739" cap="flat" cmpd="sng" algn="ctr">
                      <a:solidFill>
                        <a:srgbClr val="BB99FF"/>
                      </a:solidFill>
                      <a:prstDash val="solid"/>
                      <a:round/>
                      <a:headEnd type="none" w="med" len="med"/>
                      <a:tailEnd type="none" w="med" len="med"/>
                    </a:lnT>
                    <a:lnB w="30739"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929256">
                <a:tc>
                  <a:txBody>
                    <a:bodyPr/>
                    <a:lstStyle/>
                    <a:p>
                      <a:pPr algn="l">
                        <a:lnSpc>
                          <a:spcPts val="2389"/>
                        </a:lnSpc>
                        <a:defRPr/>
                      </a:pPr>
                      <a:r>
                        <a:rPr lang="en-US" sz="1706">
                          <a:solidFill>
                            <a:srgbClr val="000000"/>
                          </a:solidFill>
                          <a:latin typeface="Arimo"/>
                          <a:ea typeface="Arimo"/>
                          <a:cs typeface="Arimo"/>
                          <a:sym typeface="Arimo"/>
                        </a:rPr>
                        <a:t>Digitally mature SME clusters (UAE, Singapore)</a:t>
                      </a:r>
                      <a:endParaRPr lang="en-US" sz="1100"/>
                    </a:p>
                  </a:txBody>
                  <a:tcPr marL="171111" marR="171111" marT="171111" marB="171111" anchor="ctr">
                    <a:lnL w="30739" cap="flat" cmpd="sng" algn="ctr">
                      <a:solidFill>
                        <a:srgbClr val="BB99FF"/>
                      </a:solidFill>
                      <a:prstDash val="solid"/>
                      <a:round/>
                      <a:headEnd type="none" w="med" len="med"/>
                      <a:tailEnd type="none" w="med" len="med"/>
                    </a:lnL>
                    <a:lnR w="30739" cap="flat" cmpd="sng" algn="ctr">
                      <a:solidFill>
                        <a:srgbClr val="BB99FF"/>
                      </a:solidFill>
                      <a:prstDash val="solid"/>
                      <a:round/>
                      <a:headEnd type="none" w="med" len="med"/>
                      <a:tailEnd type="none" w="med" len="med"/>
                    </a:lnR>
                    <a:lnT w="30739" cap="flat" cmpd="sng" algn="ctr">
                      <a:solidFill>
                        <a:srgbClr val="BB99FF"/>
                      </a:solidFill>
                      <a:prstDash val="solid"/>
                      <a:round/>
                      <a:headEnd type="none" w="med" len="med"/>
                      <a:tailEnd type="none" w="med" len="med"/>
                    </a:lnT>
                    <a:lnB w="30739" cap="flat" cmpd="sng" algn="ctr">
                      <a:solidFill>
                        <a:srgbClr val="BB99FF"/>
                      </a:solidFill>
                      <a:prstDash val="solid"/>
                      <a:round/>
                      <a:headEnd type="none" w="med" len="med"/>
                      <a:tailEnd type="none" w="med" len="med"/>
                    </a:lnB>
                  </a:tcPr>
                </a:tc>
                <a:tc>
                  <a:txBody>
                    <a:bodyPr/>
                    <a:lstStyle/>
                    <a:p>
                      <a:pPr algn="l">
                        <a:lnSpc>
                          <a:spcPts val="2389"/>
                        </a:lnSpc>
                        <a:defRPr/>
                      </a:pPr>
                      <a:r>
                        <a:rPr lang="en-US" sz="1706">
                          <a:solidFill>
                            <a:srgbClr val="000000"/>
                          </a:solidFill>
                          <a:latin typeface="Arimo"/>
                          <a:ea typeface="Arimo"/>
                          <a:cs typeface="Arimo"/>
                          <a:sym typeface="Arimo"/>
                        </a:rPr>
                        <a:t>Highlight automation, instant policy issuance, seamless experience, and operational efficiency.</a:t>
                      </a:r>
                      <a:endParaRPr lang="en-US" sz="1100"/>
                    </a:p>
                  </a:txBody>
                  <a:tcPr marL="171111" marR="171111" marT="171111" marB="171111" anchor="ctr">
                    <a:lnL w="30739" cap="flat" cmpd="sng" algn="ctr">
                      <a:solidFill>
                        <a:srgbClr val="BB99FF"/>
                      </a:solidFill>
                      <a:prstDash val="solid"/>
                      <a:round/>
                      <a:headEnd type="none" w="med" len="med"/>
                      <a:tailEnd type="none" w="med" len="med"/>
                    </a:lnL>
                    <a:lnR w="30739" cap="flat" cmpd="sng" algn="ctr">
                      <a:solidFill>
                        <a:srgbClr val="BB99FF"/>
                      </a:solidFill>
                      <a:prstDash val="solid"/>
                      <a:round/>
                      <a:headEnd type="none" w="med" len="med"/>
                      <a:tailEnd type="none" w="med" len="med"/>
                    </a:lnR>
                    <a:lnT w="30739" cap="flat" cmpd="sng" algn="ctr">
                      <a:solidFill>
                        <a:srgbClr val="BB99FF"/>
                      </a:solidFill>
                      <a:prstDash val="solid"/>
                      <a:round/>
                      <a:headEnd type="none" w="med" len="med"/>
                      <a:tailEnd type="none" w="med" len="med"/>
                    </a:lnT>
                    <a:lnB w="30739"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929256">
                <a:tc>
                  <a:txBody>
                    <a:bodyPr/>
                    <a:lstStyle/>
                    <a:p>
                      <a:pPr algn="l">
                        <a:lnSpc>
                          <a:spcPts val="2389"/>
                        </a:lnSpc>
                        <a:defRPr/>
                      </a:pPr>
                      <a:r>
                        <a:rPr lang="en-US" sz="1706">
                          <a:solidFill>
                            <a:srgbClr val="000000"/>
                          </a:solidFill>
                          <a:latin typeface="Arimo"/>
                          <a:ea typeface="Arimo"/>
                          <a:cs typeface="Arimo"/>
                          <a:sym typeface="Arimo"/>
                        </a:rPr>
                        <a:t>Price-sensitive emerging markets</a:t>
                      </a:r>
                      <a:endParaRPr lang="en-US" sz="1100"/>
                    </a:p>
                  </a:txBody>
                  <a:tcPr marL="171111" marR="171111" marT="171111" marB="171111" anchor="ctr">
                    <a:lnL w="30739" cap="flat" cmpd="sng" algn="ctr">
                      <a:solidFill>
                        <a:srgbClr val="BB99FF"/>
                      </a:solidFill>
                      <a:prstDash val="solid"/>
                      <a:round/>
                      <a:headEnd type="none" w="med" len="med"/>
                      <a:tailEnd type="none" w="med" len="med"/>
                    </a:lnL>
                    <a:lnR w="30739" cap="flat" cmpd="sng" algn="ctr">
                      <a:solidFill>
                        <a:srgbClr val="BB99FF"/>
                      </a:solidFill>
                      <a:prstDash val="solid"/>
                      <a:round/>
                      <a:headEnd type="none" w="med" len="med"/>
                      <a:tailEnd type="none" w="med" len="med"/>
                    </a:lnR>
                    <a:lnT w="30739" cap="flat" cmpd="sng" algn="ctr">
                      <a:solidFill>
                        <a:srgbClr val="BB99FF"/>
                      </a:solidFill>
                      <a:prstDash val="solid"/>
                      <a:round/>
                      <a:headEnd type="none" w="med" len="med"/>
                      <a:tailEnd type="none" w="med" len="med"/>
                    </a:lnT>
                    <a:lnB w="30739" cap="flat" cmpd="sng" algn="ctr">
                      <a:solidFill>
                        <a:srgbClr val="BB99FF"/>
                      </a:solidFill>
                      <a:prstDash val="solid"/>
                      <a:round/>
                      <a:headEnd type="none" w="med" len="med"/>
                      <a:tailEnd type="none" w="med" len="med"/>
                    </a:lnB>
                  </a:tcPr>
                </a:tc>
                <a:tc>
                  <a:txBody>
                    <a:bodyPr/>
                    <a:lstStyle/>
                    <a:p>
                      <a:pPr algn="l">
                        <a:lnSpc>
                          <a:spcPts val="2389"/>
                        </a:lnSpc>
                        <a:defRPr/>
                      </a:pPr>
                      <a:r>
                        <a:rPr lang="en-US" sz="1706">
                          <a:solidFill>
                            <a:srgbClr val="000000"/>
                          </a:solidFill>
                          <a:latin typeface="Arimo"/>
                          <a:ea typeface="Arimo"/>
                          <a:cs typeface="Arimo"/>
                          <a:sym typeface="Arimo"/>
                        </a:rPr>
                        <a:t>Focus messaging on affordability, essential protection, and visible value/ROI from insurance premiums.</a:t>
                      </a:r>
                      <a:endParaRPr lang="en-US" sz="1100"/>
                    </a:p>
                  </a:txBody>
                  <a:tcPr marL="171111" marR="171111" marT="171111" marB="171111" anchor="ctr">
                    <a:lnL w="30739" cap="flat" cmpd="sng" algn="ctr">
                      <a:solidFill>
                        <a:srgbClr val="BB99FF"/>
                      </a:solidFill>
                      <a:prstDash val="solid"/>
                      <a:round/>
                      <a:headEnd type="none" w="med" len="med"/>
                      <a:tailEnd type="none" w="med" len="med"/>
                    </a:lnL>
                    <a:lnR w="30739" cap="flat" cmpd="sng" algn="ctr">
                      <a:solidFill>
                        <a:srgbClr val="BB99FF"/>
                      </a:solidFill>
                      <a:prstDash val="solid"/>
                      <a:round/>
                      <a:headEnd type="none" w="med" len="med"/>
                      <a:tailEnd type="none" w="med" len="med"/>
                    </a:lnR>
                    <a:lnT w="30739" cap="flat" cmpd="sng" algn="ctr">
                      <a:solidFill>
                        <a:srgbClr val="BB99FF"/>
                      </a:solidFill>
                      <a:prstDash val="solid"/>
                      <a:round/>
                      <a:headEnd type="none" w="med" len="med"/>
                      <a:tailEnd type="none" w="med" len="med"/>
                    </a:lnT>
                    <a:lnB w="30739"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1" name="TextBox 21"/>
          <p:cNvSpPr txBox="1"/>
          <p:nvPr/>
        </p:nvSpPr>
        <p:spPr>
          <a:xfrm>
            <a:off x="1382949" y="1754655"/>
            <a:ext cx="4722851" cy="409140"/>
          </a:xfrm>
          <a:prstGeom prst="rect">
            <a:avLst/>
          </a:prstGeom>
        </p:spPr>
        <p:txBody>
          <a:bodyPr lIns="0" tIns="0" rIns="0" bIns="0" rtlCol="0" anchor="t">
            <a:spAutoFit/>
          </a:bodyPr>
          <a:lstStyle/>
          <a:p>
            <a:pPr algn="l">
              <a:lnSpc>
                <a:spcPts val="3296"/>
              </a:lnSpc>
            </a:pPr>
            <a:r>
              <a:rPr lang="en-US" sz="2747" b="1">
                <a:solidFill>
                  <a:srgbClr val="FFFFFF"/>
                </a:solidFill>
                <a:latin typeface="Canva Sans Bold"/>
                <a:ea typeface="Canva Sans Bold"/>
                <a:cs typeface="Canva Sans Bold"/>
                <a:sym typeface="Canva Sans Bold"/>
              </a:rPr>
              <a:t>PRODUCT ADAPTATION</a:t>
            </a:r>
          </a:p>
        </p:txBody>
      </p:sp>
      <p:sp>
        <p:nvSpPr>
          <p:cNvPr id="22" name="TextBox 22"/>
          <p:cNvSpPr txBox="1"/>
          <p:nvPr/>
        </p:nvSpPr>
        <p:spPr>
          <a:xfrm>
            <a:off x="1370941" y="2493749"/>
            <a:ext cx="6822997" cy="1994585"/>
          </a:xfrm>
          <a:prstGeom prst="rect">
            <a:avLst/>
          </a:prstGeom>
        </p:spPr>
        <p:txBody>
          <a:bodyPr lIns="0" tIns="0" rIns="0" bIns="0" rtlCol="0" anchor="t">
            <a:spAutoFit/>
          </a:bodyPr>
          <a:lstStyle/>
          <a:p>
            <a:pPr algn="just">
              <a:lnSpc>
                <a:spcPts val="1989"/>
              </a:lnSpc>
            </a:pPr>
            <a:r>
              <a:rPr lang="en-US" sz="1657">
                <a:solidFill>
                  <a:srgbClr val="000000"/>
                </a:solidFill>
                <a:latin typeface="Canva Sans"/>
                <a:ea typeface="Canva Sans"/>
                <a:cs typeface="Canva Sans"/>
                <a:sym typeface="Canva Sans"/>
              </a:rPr>
              <a:t>Insurance bundles must reflect region-specific business risks (e.g., flood risks in Indonesia, cyber liability in UAE).</a:t>
            </a:r>
          </a:p>
          <a:p>
            <a:pPr algn="just">
              <a:lnSpc>
                <a:spcPts val="1989"/>
              </a:lnSpc>
            </a:pPr>
            <a:endParaRPr lang="en-US" sz="1657">
              <a:solidFill>
                <a:srgbClr val="000000"/>
              </a:solidFill>
              <a:latin typeface="Canva Sans"/>
              <a:ea typeface="Canva Sans"/>
              <a:cs typeface="Canva Sans"/>
              <a:sym typeface="Canva Sans"/>
            </a:endParaRPr>
          </a:p>
          <a:p>
            <a:pPr algn="just">
              <a:lnSpc>
                <a:spcPts val="1989"/>
              </a:lnSpc>
            </a:pPr>
            <a:r>
              <a:rPr lang="en-US" sz="1657">
                <a:solidFill>
                  <a:srgbClr val="000000"/>
                </a:solidFill>
                <a:latin typeface="Canva Sans"/>
                <a:ea typeface="Canva Sans"/>
                <a:cs typeface="Canva Sans"/>
                <a:sym typeface="Canva Sans"/>
              </a:rPr>
              <a:t>The Risk Assessment Engine should integrate local catastrophe models, industry codes, underwriting rules, and insurer APIs.</a:t>
            </a:r>
          </a:p>
          <a:p>
            <a:pPr algn="just">
              <a:lnSpc>
                <a:spcPts val="1989"/>
              </a:lnSpc>
            </a:pPr>
            <a:endParaRPr lang="en-US" sz="1657">
              <a:solidFill>
                <a:srgbClr val="000000"/>
              </a:solidFill>
              <a:latin typeface="Canva Sans"/>
              <a:ea typeface="Canva Sans"/>
              <a:cs typeface="Canva Sans"/>
              <a:sym typeface="Canva Sans"/>
            </a:endParaRPr>
          </a:p>
          <a:p>
            <a:pPr algn="just">
              <a:lnSpc>
                <a:spcPts val="1989"/>
              </a:lnSpc>
            </a:pPr>
            <a:r>
              <a:rPr lang="en-US" sz="1657">
                <a:solidFill>
                  <a:srgbClr val="000000"/>
                </a:solidFill>
                <a:latin typeface="Canva Sans"/>
                <a:ea typeface="Canva Sans"/>
                <a:cs typeface="Canva Sans"/>
                <a:sym typeface="Canva Sans"/>
              </a:rPr>
              <a:t>Claims support workflows and documentation requirements must be customized to each country's insurance compliance framework.</a:t>
            </a:r>
          </a:p>
        </p:txBody>
      </p:sp>
      <p:sp>
        <p:nvSpPr>
          <p:cNvPr id="23" name="TextBox 23"/>
          <p:cNvSpPr txBox="1"/>
          <p:nvPr/>
        </p:nvSpPr>
        <p:spPr>
          <a:xfrm>
            <a:off x="9235331" y="1754655"/>
            <a:ext cx="7258402" cy="409140"/>
          </a:xfrm>
          <a:prstGeom prst="rect">
            <a:avLst/>
          </a:prstGeom>
        </p:spPr>
        <p:txBody>
          <a:bodyPr lIns="0" tIns="0" rIns="0" bIns="0" rtlCol="0" anchor="t">
            <a:spAutoFit/>
          </a:bodyPr>
          <a:lstStyle/>
          <a:p>
            <a:pPr algn="l">
              <a:lnSpc>
                <a:spcPts val="3296"/>
              </a:lnSpc>
            </a:pPr>
            <a:r>
              <a:rPr lang="en-US" sz="2747" b="1">
                <a:solidFill>
                  <a:srgbClr val="FFFFFF"/>
                </a:solidFill>
                <a:latin typeface="Canva Sans Bold"/>
                <a:ea typeface="Canva Sans Bold"/>
                <a:cs typeface="Canva Sans Bold"/>
                <a:sym typeface="Canva Sans Bold"/>
              </a:rPr>
              <a:t>POSITIONING STRATEGY ADAPTATION</a:t>
            </a:r>
          </a:p>
        </p:txBody>
      </p:sp>
      <p:sp>
        <p:nvSpPr>
          <p:cNvPr id="24" name="TextBox 24"/>
          <p:cNvSpPr txBox="1"/>
          <p:nvPr/>
        </p:nvSpPr>
        <p:spPr>
          <a:xfrm>
            <a:off x="8837096" y="2462519"/>
            <a:ext cx="6854688" cy="1984892"/>
          </a:xfrm>
          <a:prstGeom prst="rect">
            <a:avLst/>
          </a:prstGeom>
        </p:spPr>
        <p:txBody>
          <a:bodyPr lIns="0" tIns="0" rIns="0" bIns="0" rtlCol="0" anchor="t">
            <a:spAutoFit/>
          </a:bodyPr>
          <a:lstStyle/>
          <a:p>
            <a:pPr algn="just">
              <a:lnSpc>
                <a:spcPts val="1997"/>
              </a:lnSpc>
            </a:pPr>
            <a:r>
              <a:rPr lang="en-US" sz="1664">
                <a:solidFill>
                  <a:srgbClr val="000000"/>
                </a:solidFill>
                <a:latin typeface="Canva Sans"/>
                <a:ea typeface="Canva Sans"/>
                <a:cs typeface="Canva Sans"/>
                <a:sym typeface="Canva Sans"/>
              </a:rPr>
              <a:t>Where insurance aggregator models are nascent: Position as a category creator offering simplified MSME protection.</a:t>
            </a:r>
          </a:p>
          <a:p>
            <a:pPr algn="just">
              <a:lnSpc>
                <a:spcPts val="1997"/>
              </a:lnSpc>
            </a:pPr>
            <a:endParaRPr lang="en-US" sz="1664">
              <a:solidFill>
                <a:srgbClr val="000000"/>
              </a:solidFill>
              <a:latin typeface="Canva Sans"/>
              <a:ea typeface="Canva Sans"/>
              <a:cs typeface="Canva Sans"/>
              <a:sym typeface="Canva Sans"/>
            </a:endParaRPr>
          </a:p>
          <a:p>
            <a:pPr algn="just">
              <a:lnSpc>
                <a:spcPts val="1997"/>
              </a:lnSpc>
            </a:pPr>
            <a:r>
              <a:rPr lang="en-US" sz="1664">
                <a:solidFill>
                  <a:srgbClr val="000000"/>
                </a:solidFill>
                <a:latin typeface="Canva Sans"/>
                <a:ea typeface="Canva Sans"/>
                <a:cs typeface="Canva Sans"/>
                <a:sym typeface="Canva Sans"/>
              </a:rPr>
              <a:t>Where fintech adoption is high: Position as an ecosystem enhancer offering insurance embedded within existing merchant workflows.</a:t>
            </a:r>
          </a:p>
          <a:p>
            <a:pPr algn="just">
              <a:lnSpc>
                <a:spcPts val="1997"/>
              </a:lnSpc>
            </a:pPr>
            <a:endParaRPr lang="en-US" sz="1664">
              <a:solidFill>
                <a:srgbClr val="000000"/>
              </a:solidFill>
              <a:latin typeface="Canva Sans"/>
              <a:ea typeface="Canva Sans"/>
              <a:cs typeface="Canva Sans"/>
              <a:sym typeface="Canva Sans"/>
            </a:endParaRPr>
          </a:p>
          <a:p>
            <a:pPr algn="just">
              <a:lnSpc>
                <a:spcPts val="1997"/>
              </a:lnSpc>
            </a:pPr>
            <a:r>
              <a:rPr lang="en-US" sz="1664">
                <a:solidFill>
                  <a:srgbClr val="000000"/>
                </a:solidFill>
                <a:latin typeface="Canva Sans"/>
                <a:ea typeface="Canva Sans"/>
                <a:cs typeface="Canva Sans"/>
                <a:sym typeface="Canva Sans"/>
              </a:rPr>
              <a:t>Where regulations mandate SME insurance compliance: Position as a compliance enabler simplifying mandatory financial protection.</a:t>
            </a:r>
          </a:p>
        </p:txBody>
      </p:sp>
      <p:sp>
        <p:nvSpPr>
          <p:cNvPr id="25" name="TextBox 25"/>
          <p:cNvSpPr txBox="1"/>
          <p:nvPr/>
        </p:nvSpPr>
        <p:spPr>
          <a:xfrm>
            <a:off x="1512776" y="5221147"/>
            <a:ext cx="9186782" cy="408442"/>
          </a:xfrm>
          <a:prstGeom prst="rect">
            <a:avLst/>
          </a:prstGeom>
        </p:spPr>
        <p:txBody>
          <a:bodyPr lIns="0" tIns="0" rIns="0" bIns="0" rtlCol="0" anchor="t">
            <a:spAutoFit/>
          </a:bodyPr>
          <a:lstStyle/>
          <a:p>
            <a:pPr algn="l">
              <a:lnSpc>
                <a:spcPts val="3141"/>
              </a:lnSpc>
            </a:pPr>
            <a:r>
              <a:rPr lang="en-US" sz="2617" b="1">
                <a:solidFill>
                  <a:srgbClr val="FFFFFF"/>
                </a:solidFill>
                <a:latin typeface="Canva Sans Bold"/>
                <a:ea typeface="Canva Sans Bold"/>
                <a:cs typeface="Canva Sans Bold"/>
                <a:sym typeface="Canva Sans Bold"/>
              </a:rPr>
              <a:t>MESSAGING AND COMMUNICATION ADAPTATION</a:t>
            </a:r>
          </a:p>
        </p:txBody>
      </p:sp>
      <p:sp>
        <p:nvSpPr>
          <p:cNvPr id="26" name="TextBox 26"/>
          <p:cNvSpPr txBox="1"/>
          <p:nvPr/>
        </p:nvSpPr>
        <p:spPr>
          <a:xfrm>
            <a:off x="842145" y="387947"/>
            <a:ext cx="16631024" cy="820852"/>
          </a:xfrm>
          <a:prstGeom prst="rect">
            <a:avLst/>
          </a:prstGeom>
        </p:spPr>
        <p:txBody>
          <a:bodyPr lIns="0" tIns="0" rIns="0" bIns="0" rtlCol="0" anchor="t">
            <a:spAutoFit/>
          </a:bodyPr>
          <a:lstStyle/>
          <a:p>
            <a:pPr algn="ctr">
              <a:lnSpc>
                <a:spcPts val="6731"/>
              </a:lnSpc>
              <a:spcBef>
                <a:spcPct val="0"/>
              </a:spcBef>
            </a:pPr>
            <a:r>
              <a:rPr lang="en-US" sz="4808">
                <a:solidFill>
                  <a:srgbClr val="5F259F"/>
                </a:solidFill>
                <a:latin typeface="League Spartan"/>
                <a:ea typeface="League Spartan"/>
                <a:cs typeface="League Spartan"/>
                <a:sym typeface="League Spartan"/>
              </a:rPr>
              <a:t>Adaptations Required for Global Expansion</a:t>
            </a:r>
          </a:p>
        </p:txBody>
      </p:sp>
      <p:sp>
        <p:nvSpPr>
          <p:cNvPr id="27" name="Freeform 27"/>
          <p:cNvSpPr/>
          <p:nvPr/>
        </p:nvSpPr>
        <p:spPr>
          <a:xfrm>
            <a:off x="8738279" y="-3393215"/>
            <a:ext cx="11426111" cy="7560626"/>
          </a:xfrm>
          <a:custGeom>
            <a:avLst/>
            <a:gdLst/>
            <a:ahLst/>
            <a:cxnLst/>
            <a:rect l="l" t="t" r="r" b="b"/>
            <a:pathLst>
              <a:path w="11426111" h="7560626">
                <a:moveTo>
                  <a:pt x="0" y="0"/>
                </a:moveTo>
                <a:lnTo>
                  <a:pt x="11426110" y="0"/>
                </a:lnTo>
                <a:lnTo>
                  <a:pt x="11426110"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8" name="Freeform 28"/>
          <p:cNvSpPr/>
          <p:nvPr/>
        </p:nvSpPr>
        <p:spPr>
          <a:xfrm>
            <a:off x="-2179759" y="5430131"/>
            <a:ext cx="8659279" cy="5729821"/>
          </a:xfrm>
          <a:custGeom>
            <a:avLst/>
            <a:gdLst/>
            <a:ahLst/>
            <a:cxnLst/>
            <a:rect l="l" t="t" r="r" b="b"/>
            <a:pathLst>
              <a:path w="8659279" h="5729821">
                <a:moveTo>
                  <a:pt x="0" y="0"/>
                </a:moveTo>
                <a:lnTo>
                  <a:pt x="8659279" y="0"/>
                </a:lnTo>
                <a:lnTo>
                  <a:pt x="8659279" y="5729821"/>
                </a:lnTo>
                <a:lnTo>
                  <a:pt x="0" y="5729821"/>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0987" y="3612147"/>
            <a:ext cx="2636009" cy="1746045"/>
          </a:xfrm>
          <a:prstGeom prst="rect">
            <a:avLst/>
          </a:prstGeom>
        </p:spPr>
        <p:txBody>
          <a:bodyPr lIns="0" tIns="0" rIns="0" bIns="0" rtlCol="0" anchor="t">
            <a:spAutoFit/>
          </a:bodyPr>
          <a:lstStyle/>
          <a:p>
            <a:pPr algn="ctr">
              <a:lnSpc>
                <a:spcPts val="3511"/>
              </a:lnSpc>
              <a:spcBef>
                <a:spcPct val="0"/>
              </a:spcBef>
            </a:pPr>
            <a:r>
              <a:rPr lang="en-US" sz="2508">
                <a:solidFill>
                  <a:srgbClr val="5F259F"/>
                </a:solidFill>
                <a:latin typeface="League Spartan"/>
                <a:ea typeface="League Spartan"/>
                <a:cs typeface="League Spartan"/>
                <a:sym typeface="League Spartan"/>
              </a:rPr>
              <a:t>Key Performance Indicators (KPIs)</a:t>
            </a:r>
          </a:p>
        </p:txBody>
      </p:sp>
      <p:grpSp>
        <p:nvGrpSpPr>
          <p:cNvPr id="3" name="Group 3"/>
          <p:cNvGrpSpPr/>
          <p:nvPr/>
        </p:nvGrpSpPr>
        <p:grpSpPr>
          <a:xfrm rot="-2700000">
            <a:off x="540788" y="3267361"/>
            <a:ext cx="192340" cy="19234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 name="TextBox 5"/>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6" name="Group 6"/>
          <p:cNvGrpSpPr/>
          <p:nvPr/>
        </p:nvGrpSpPr>
        <p:grpSpPr>
          <a:xfrm rot="-2700000">
            <a:off x="753408" y="3054741"/>
            <a:ext cx="192340" cy="19234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8" name="TextBox 8"/>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9" name="Group 9"/>
          <p:cNvGrpSpPr/>
          <p:nvPr/>
        </p:nvGrpSpPr>
        <p:grpSpPr>
          <a:xfrm rot="-2700000">
            <a:off x="1000339" y="1077504"/>
            <a:ext cx="192340" cy="1923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1" name="TextBox 11"/>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12" name="Group 12"/>
          <p:cNvGrpSpPr/>
          <p:nvPr/>
        </p:nvGrpSpPr>
        <p:grpSpPr>
          <a:xfrm rot="8100000">
            <a:off x="17919989" y="8111468"/>
            <a:ext cx="146952" cy="14695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4" name="TextBox 14"/>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15" name="Group 15"/>
          <p:cNvGrpSpPr/>
          <p:nvPr/>
        </p:nvGrpSpPr>
        <p:grpSpPr>
          <a:xfrm rot="8100000">
            <a:off x="17757542" y="8273914"/>
            <a:ext cx="146952" cy="14695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7" name="TextBox 17"/>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18" name="Group 18"/>
          <p:cNvGrpSpPr/>
          <p:nvPr/>
        </p:nvGrpSpPr>
        <p:grpSpPr>
          <a:xfrm rot="8100000">
            <a:off x="17595096" y="8436361"/>
            <a:ext cx="146952" cy="14695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0" name="TextBox 20"/>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aphicFrame>
        <p:nvGraphicFramePr>
          <p:cNvPr id="21" name="Table 21"/>
          <p:cNvGraphicFramePr>
            <a:graphicFrameLocks noGrp="1"/>
          </p:cNvGraphicFramePr>
          <p:nvPr/>
        </p:nvGraphicFramePr>
        <p:xfrm>
          <a:off x="3042994" y="0"/>
          <a:ext cx="15245006" cy="10419045"/>
        </p:xfrm>
        <a:graphic>
          <a:graphicData uri="http://schemas.openxmlformats.org/drawingml/2006/table">
            <a:tbl>
              <a:tblPr/>
              <a:tblGrid>
                <a:gridCol w="3666853">
                  <a:extLst>
                    <a:ext uri="{9D8B030D-6E8A-4147-A177-3AD203B41FA5}">
                      <a16:colId xmlns:a16="http://schemas.microsoft.com/office/drawing/2014/main" val="20000"/>
                    </a:ext>
                  </a:extLst>
                </a:gridCol>
                <a:gridCol w="4737864">
                  <a:extLst>
                    <a:ext uri="{9D8B030D-6E8A-4147-A177-3AD203B41FA5}">
                      <a16:colId xmlns:a16="http://schemas.microsoft.com/office/drawing/2014/main" val="20001"/>
                    </a:ext>
                  </a:extLst>
                </a:gridCol>
                <a:gridCol w="6840289">
                  <a:extLst>
                    <a:ext uri="{9D8B030D-6E8A-4147-A177-3AD203B41FA5}">
                      <a16:colId xmlns:a16="http://schemas.microsoft.com/office/drawing/2014/main" val="20002"/>
                    </a:ext>
                  </a:extLst>
                </a:gridCol>
              </a:tblGrid>
              <a:tr h="1013356">
                <a:tc>
                  <a:txBody>
                    <a:bodyPr/>
                    <a:lstStyle/>
                    <a:p>
                      <a:pPr algn="ctr">
                        <a:lnSpc>
                          <a:spcPts val="4339"/>
                        </a:lnSpc>
                        <a:defRPr/>
                      </a:pPr>
                      <a:r>
                        <a:rPr lang="en-US" sz="3099">
                          <a:solidFill>
                            <a:srgbClr val="5F259F"/>
                          </a:solidFill>
                          <a:latin typeface="Staatliches"/>
                          <a:ea typeface="Staatliches"/>
                          <a:cs typeface="Staatliches"/>
                          <a:sym typeface="Staatliches"/>
                        </a:rPr>
                        <a:t>Metric Category</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algn="ctr">
                        <a:lnSpc>
                          <a:spcPts val="4339"/>
                        </a:lnSpc>
                        <a:defRPr/>
                      </a:pPr>
                      <a:r>
                        <a:rPr lang="en-US" sz="3099">
                          <a:solidFill>
                            <a:srgbClr val="5F259F"/>
                          </a:solidFill>
                          <a:latin typeface="Staatliches"/>
                          <a:ea typeface="Staatliches"/>
                          <a:cs typeface="Staatliches"/>
                          <a:sym typeface="Staatliches"/>
                        </a:rPr>
                        <a:t>KPI</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algn="ctr">
                        <a:lnSpc>
                          <a:spcPts val="4339"/>
                        </a:lnSpc>
                        <a:defRPr/>
                      </a:pPr>
                      <a:r>
                        <a:rPr lang="en-US" sz="3099">
                          <a:solidFill>
                            <a:srgbClr val="5F259F"/>
                          </a:solidFill>
                          <a:latin typeface="Staatliches"/>
                          <a:ea typeface="Staatliches"/>
                          <a:cs typeface="Staatliches"/>
                          <a:sym typeface="Staatliches"/>
                        </a:rPr>
                        <a:t>Definition &amp; Rationale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extLst>
                  <a:ext uri="{0D108BD9-81ED-4DB2-BD59-A6C34878D82A}">
                    <a16:rowId xmlns:a16="http://schemas.microsoft.com/office/drawing/2014/main" val="10000"/>
                  </a:ext>
                </a:extLst>
              </a:tr>
              <a:tr h="991075">
                <a:tc rowSpan="3">
                  <a:txBody>
                    <a:bodyPr/>
                    <a:lstStyle/>
                    <a:p>
                      <a:pPr algn="l">
                        <a:lnSpc>
                          <a:spcPts val="3079"/>
                        </a:lnSpc>
                        <a:defRPr/>
                      </a:pPr>
                      <a:r>
                        <a:rPr lang="en-US" sz="2199" b="1">
                          <a:solidFill>
                            <a:srgbClr val="000000"/>
                          </a:solidFill>
                          <a:latin typeface="Arimo Bold"/>
                          <a:ea typeface="Arimo Bold"/>
                          <a:cs typeface="Arimo Bold"/>
                          <a:sym typeface="Arimo Bold"/>
                        </a:rPr>
                        <a:t>Growth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Adoption Rate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 of MSMEs opting in after completing the Risk Assessment journey; indicator of product-market resonance.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984676">
                <a:tc vMerge="1">
                  <a:txBody>
                    <a:bodyPr/>
                    <a:lstStyle/>
                    <a:p>
                      <a:pPr algn="l">
                        <a:lnSpc>
                          <a:spcPts val="3079"/>
                        </a:lnSpc>
                        <a:defRPr/>
                      </a:pPr>
                      <a:r>
                        <a:rPr lang="en-US" sz="2199" b="1">
                          <a:solidFill>
                            <a:srgbClr val="000000"/>
                          </a:solidFill>
                          <a:latin typeface="Arimo Bold"/>
                          <a:ea typeface="Arimo Bold"/>
                          <a:cs typeface="Arimo Bold"/>
                          <a:sym typeface="Arimo Bold"/>
                        </a:rPr>
                        <a:t>Growth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Monthly Active Policies (MAP)</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Number of active insurance policies renewed or newly issued monthly; shows traction and recurring use.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984676">
                <a:tc vMerge="1">
                  <a:txBody>
                    <a:bodyPr/>
                    <a:lstStyle/>
                    <a:p>
                      <a:pPr algn="l">
                        <a:lnSpc>
                          <a:spcPts val="3079"/>
                        </a:lnSpc>
                        <a:defRPr/>
                      </a:pPr>
                      <a:r>
                        <a:rPr lang="en-US" sz="2199" b="1">
                          <a:solidFill>
                            <a:srgbClr val="000000"/>
                          </a:solidFill>
                          <a:latin typeface="Arimo Bold"/>
                          <a:ea typeface="Arimo Bold"/>
                          <a:cs typeface="Arimo Bold"/>
                          <a:sym typeface="Arimo Bold"/>
                        </a:rPr>
                        <a:t>Growth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Market Penetration</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Share of MSMEs covered out of total digitally reachable MSMEs within PhonePe ecosystem.</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r h="984676">
                <a:tc rowSpan="3">
                  <a:txBody>
                    <a:bodyPr/>
                    <a:lstStyle/>
                    <a:p>
                      <a:pPr algn="l">
                        <a:lnSpc>
                          <a:spcPts val="3079"/>
                        </a:lnSpc>
                        <a:defRPr/>
                      </a:pPr>
                      <a:r>
                        <a:rPr lang="en-US" sz="2199" b="1">
                          <a:solidFill>
                            <a:srgbClr val="000000"/>
                          </a:solidFill>
                          <a:latin typeface="Arimo Bold"/>
                          <a:ea typeface="Arimo Bold"/>
                          <a:cs typeface="Arimo Bold"/>
                          <a:sym typeface="Arimo Bold"/>
                        </a:rPr>
                        <a:t>Customer Experience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CSAT (Customer Satisfaction Score)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Measured immediately after purchase and post-claims support to assess journey ease.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4"/>
                  </a:ext>
                </a:extLst>
              </a:tr>
              <a:tr h="984676">
                <a:tc vMerge="1">
                  <a:txBody>
                    <a:bodyPr/>
                    <a:lstStyle/>
                    <a:p>
                      <a:pPr algn="l">
                        <a:lnSpc>
                          <a:spcPts val="3079"/>
                        </a:lnSpc>
                        <a:defRPr/>
                      </a:pPr>
                      <a:r>
                        <a:rPr lang="en-US" sz="2199" b="1">
                          <a:solidFill>
                            <a:srgbClr val="000000"/>
                          </a:solidFill>
                          <a:latin typeface="Arimo Bold"/>
                          <a:ea typeface="Arimo Bold"/>
                          <a:cs typeface="Arimo Bold"/>
                          <a:sym typeface="Arimo Bold"/>
                        </a:rPr>
                        <a:t>Customer Experience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NPS (Net Promoter Score)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Measures advocacy and long-term brand stickiness, especially after product experience.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5"/>
                  </a:ext>
                </a:extLst>
              </a:tr>
              <a:tr h="984676">
                <a:tc vMerge="1">
                  <a:txBody>
                    <a:bodyPr/>
                    <a:lstStyle/>
                    <a:p>
                      <a:pPr algn="l">
                        <a:lnSpc>
                          <a:spcPts val="3079"/>
                        </a:lnSpc>
                        <a:defRPr/>
                      </a:pPr>
                      <a:r>
                        <a:rPr lang="en-US" sz="2199" b="1">
                          <a:solidFill>
                            <a:srgbClr val="000000"/>
                          </a:solidFill>
                          <a:latin typeface="Arimo Bold"/>
                          <a:ea typeface="Arimo Bold"/>
                          <a:cs typeface="Arimo Bold"/>
                          <a:sym typeface="Arimo Bold"/>
                        </a:rPr>
                        <a:t>Customer Experience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Claims Satisfaction Score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Critical measure of trust, given insurance anxiety and historic dissatisfaction with claim processing.</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6"/>
                  </a:ext>
                </a:extLst>
              </a:tr>
              <a:tr h="764797">
                <a:tc rowSpan="2">
                  <a:txBody>
                    <a:bodyPr/>
                    <a:lstStyle/>
                    <a:p>
                      <a:pPr algn="l">
                        <a:lnSpc>
                          <a:spcPts val="3079"/>
                        </a:lnSpc>
                        <a:defRPr/>
                      </a:pPr>
                      <a:r>
                        <a:rPr lang="en-US" sz="2199" b="1">
                          <a:solidFill>
                            <a:srgbClr val="000000"/>
                          </a:solidFill>
                          <a:latin typeface="Arimo Bold"/>
                          <a:ea typeface="Arimo Bold"/>
                          <a:cs typeface="Arimo Bold"/>
                          <a:sym typeface="Arimo Bold"/>
                        </a:rPr>
                        <a:t>Partner Network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Partner Productivity Index</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Average policies sold per active PhonePe Partner per month.</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7"/>
                  </a:ext>
                </a:extLst>
              </a:tr>
              <a:tr h="984676">
                <a:tc vMerge="1">
                  <a:txBody>
                    <a:bodyPr/>
                    <a:lstStyle/>
                    <a:p>
                      <a:pPr algn="l">
                        <a:lnSpc>
                          <a:spcPts val="3079"/>
                        </a:lnSpc>
                        <a:defRPr/>
                      </a:pPr>
                      <a:r>
                        <a:rPr lang="en-US" sz="2199" b="1">
                          <a:solidFill>
                            <a:srgbClr val="000000"/>
                          </a:solidFill>
                          <a:latin typeface="Arimo Bold"/>
                          <a:ea typeface="Arimo Bold"/>
                          <a:cs typeface="Arimo Bold"/>
                          <a:sym typeface="Arimo Bold"/>
                        </a:rPr>
                        <a:t>Partner Network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Assisted Sales Ratio</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 of policies purchased via partner support vs self-serve; helps refine hybrid model execution.</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8"/>
                  </a:ext>
                </a:extLst>
              </a:tr>
              <a:tr h="764797">
                <a:tc rowSpan="2">
                  <a:txBody>
                    <a:bodyPr/>
                    <a:lstStyle/>
                    <a:p>
                      <a:pPr algn="l">
                        <a:lnSpc>
                          <a:spcPts val="3079"/>
                        </a:lnSpc>
                        <a:defRPr/>
                      </a:pPr>
                      <a:r>
                        <a:rPr lang="en-US" sz="2199" b="1">
                          <a:solidFill>
                            <a:srgbClr val="000000"/>
                          </a:solidFill>
                          <a:latin typeface="Arimo Bold"/>
                          <a:ea typeface="Arimo Bold"/>
                          <a:cs typeface="Arimo Bold"/>
                          <a:sym typeface="Arimo Bold"/>
                        </a:rPr>
                        <a:t>Business Impact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Revenue Contribution</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Commission revenue generated from insurance distribution.</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9"/>
                  </a:ext>
                </a:extLst>
              </a:tr>
              <a:tr h="976964">
                <a:tc vMerge="1">
                  <a:txBody>
                    <a:bodyPr/>
                    <a:lstStyle/>
                    <a:p>
                      <a:pPr algn="l">
                        <a:lnSpc>
                          <a:spcPts val="3079"/>
                        </a:lnSpc>
                        <a:defRPr/>
                      </a:pPr>
                      <a:r>
                        <a:rPr lang="en-US" sz="2199" b="1">
                          <a:solidFill>
                            <a:srgbClr val="000000"/>
                          </a:solidFill>
                          <a:latin typeface="Arimo Bold"/>
                          <a:ea typeface="Arimo Bold"/>
                          <a:cs typeface="Arimo Bold"/>
                          <a:sym typeface="Arimo Bold"/>
                        </a:rPr>
                        <a:t>Business Impact Metrics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Arimo"/>
                          <a:ea typeface="Arimo"/>
                          <a:cs typeface="Arimo"/>
                          <a:sym typeface="Arimo"/>
                        </a:rPr>
                        <a:t>Renewal Rate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Arimo"/>
                          <a:ea typeface="Arimo"/>
                          <a:cs typeface="Arimo"/>
                          <a:sym typeface="Arimo"/>
                        </a:rPr>
                        <a:t>% of policies renewed after expiry, indicating sustained relevance and trust.</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22" name="Freeform 22"/>
          <p:cNvSpPr/>
          <p:nvPr/>
        </p:nvSpPr>
        <p:spPr>
          <a:xfrm>
            <a:off x="9333133" y="-3292389"/>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3" name="Freeform 23"/>
          <p:cNvSpPr/>
          <p:nvPr/>
        </p:nvSpPr>
        <p:spPr>
          <a:xfrm>
            <a:off x="-2836059" y="4833435"/>
            <a:ext cx="11426111" cy="7560626"/>
          </a:xfrm>
          <a:custGeom>
            <a:avLst/>
            <a:gdLst/>
            <a:ahLst/>
            <a:cxnLst/>
            <a:rect l="l" t="t" r="r" b="b"/>
            <a:pathLst>
              <a:path w="11426111" h="7560626">
                <a:moveTo>
                  <a:pt x="0" y="0"/>
                </a:moveTo>
                <a:lnTo>
                  <a:pt x="11426110" y="0"/>
                </a:lnTo>
                <a:lnTo>
                  <a:pt x="11426110"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11829" y="480796"/>
            <a:ext cx="13376877" cy="1094538"/>
          </a:xfrm>
          <a:prstGeom prst="rect">
            <a:avLst/>
          </a:prstGeom>
        </p:spPr>
        <p:txBody>
          <a:bodyPr lIns="0" tIns="0" rIns="0" bIns="0" rtlCol="0" anchor="t">
            <a:spAutoFit/>
          </a:bodyPr>
          <a:lstStyle/>
          <a:p>
            <a:pPr algn="ctr">
              <a:lnSpc>
                <a:spcPts val="8971"/>
              </a:lnSpc>
              <a:spcBef>
                <a:spcPct val="0"/>
              </a:spcBef>
            </a:pPr>
            <a:r>
              <a:rPr lang="en-US" sz="6407">
                <a:solidFill>
                  <a:srgbClr val="5F259F"/>
                </a:solidFill>
                <a:latin typeface="League Spartan"/>
                <a:ea typeface="League Spartan"/>
                <a:cs typeface="League Spartan"/>
                <a:sym typeface="League Spartan"/>
              </a:rPr>
              <a:t>Impact on brand equity</a:t>
            </a:r>
          </a:p>
        </p:txBody>
      </p:sp>
      <p:grpSp>
        <p:nvGrpSpPr>
          <p:cNvPr id="3" name="Group 3"/>
          <p:cNvGrpSpPr/>
          <p:nvPr/>
        </p:nvGrpSpPr>
        <p:grpSpPr>
          <a:xfrm rot="-2700000">
            <a:off x="540788" y="3267361"/>
            <a:ext cx="192340" cy="19234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 name="TextBox 5"/>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6" name="Group 6"/>
          <p:cNvGrpSpPr/>
          <p:nvPr/>
        </p:nvGrpSpPr>
        <p:grpSpPr>
          <a:xfrm rot="-2700000">
            <a:off x="753408" y="3054741"/>
            <a:ext cx="192340" cy="19234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8" name="TextBox 8"/>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9" name="Group 9"/>
          <p:cNvGrpSpPr/>
          <p:nvPr/>
        </p:nvGrpSpPr>
        <p:grpSpPr>
          <a:xfrm rot="-2700000">
            <a:off x="966028" y="2842121"/>
            <a:ext cx="192340" cy="1923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1" name="TextBox 11"/>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12" name="Group 12"/>
          <p:cNvGrpSpPr/>
          <p:nvPr/>
        </p:nvGrpSpPr>
        <p:grpSpPr>
          <a:xfrm rot="8100000">
            <a:off x="17919989" y="8111468"/>
            <a:ext cx="146952" cy="14695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4" name="TextBox 14"/>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15" name="Group 15"/>
          <p:cNvGrpSpPr/>
          <p:nvPr/>
        </p:nvGrpSpPr>
        <p:grpSpPr>
          <a:xfrm rot="8100000">
            <a:off x="17757542" y="8273914"/>
            <a:ext cx="146952" cy="14695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7" name="TextBox 17"/>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pSp>
        <p:nvGrpSpPr>
          <p:cNvPr id="18" name="Group 18"/>
          <p:cNvGrpSpPr/>
          <p:nvPr/>
        </p:nvGrpSpPr>
        <p:grpSpPr>
          <a:xfrm rot="8100000">
            <a:off x="17595096" y="8436361"/>
            <a:ext cx="146952" cy="14695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0" name="TextBox 20"/>
            <p:cNvSpPr txBox="1"/>
            <p:nvPr/>
          </p:nvSpPr>
          <p:spPr>
            <a:xfrm>
              <a:off x="76200" y="47625"/>
              <a:ext cx="660400" cy="688975"/>
            </a:xfrm>
            <a:prstGeom prst="rect">
              <a:avLst/>
            </a:prstGeom>
          </p:spPr>
          <p:txBody>
            <a:bodyPr lIns="32224" tIns="32224" rIns="32224" bIns="32224" rtlCol="0" anchor="ctr"/>
            <a:lstStyle/>
            <a:p>
              <a:pPr algn="ctr">
                <a:lnSpc>
                  <a:spcPts val="2659"/>
                </a:lnSpc>
              </a:pPr>
              <a:endParaRPr/>
            </a:p>
          </p:txBody>
        </p:sp>
      </p:grpSp>
      <p:graphicFrame>
        <p:nvGraphicFramePr>
          <p:cNvPr id="21" name="Table 21"/>
          <p:cNvGraphicFramePr>
            <a:graphicFrameLocks noGrp="1"/>
          </p:cNvGraphicFramePr>
          <p:nvPr/>
        </p:nvGraphicFramePr>
        <p:xfrm>
          <a:off x="1350603" y="1805425"/>
          <a:ext cx="15775634" cy="8087288"/>
        </p:xfrm>
        <a:graphic>
          <a:graphicData uri="http://schemas.openxmlformats.org/drawingml/2006/table">
            <a:tbl>
              <a:tblPr/>
              <a:tblGrid>
                <a:gridCol w="4800515">
                  <a:extLst>
                    <a:ext uri="{9D8B030D-6E8A-4147-A177-3AD203B41FA5}">
                      <a16:colId xmlns:a16="http://schemas.microsoft.com/office/drawing/2014/main" val="20000"/>
                    </a:ext>
                  </a:extLst>
                </a:gridCol>
                <a:gridCol w="4800515">
                  <a:extLst>
                    <a:ext uri="{9D8B030D-6E8A-4147-A177-3AD203B41FA5}">
                      <a16:colId xmlns:a16="http://schemas.microsoft.com/office/drawing/2014/main" val="20001"/>
                    </a:ext>
                  </a:extLst>
                </a:gridCol>
                <a:gridCol w="6174604">
                  <a:extLst>
                    <a:ext uri="{9D8B030D-6E8A-4147-A177-3AD203B41FA5}">
                      <a16:colId xmlns:a16="http://schemas.microsoft.com/office/drawing/2014/main" val="20002"/>
                    </a:ext>
                  </a:extLst>
                </a:gridCol>
              </a:tblGrid>
              <a:tr h="1483552">
                <a:tc>
                  <a:txBody>
                    <a:bodyPr/>
                    <a:lstStyle/>
                    <a:p>
                      <a:pPr algn="ctr">
                        <a:lnSpc>
                          <a:spcPts val="4479"/>
                        </a:lnSpc>
                        <a:defRPr/>
                      </a:pPr>
                      <a:r>
                        <a:rPr lang="en-US" sz="3199">
                          <a:solidFill>
                            <a:srgbClr val="5F259F"/>
                          </a:solidFill>
                          <a:latin typeface="Staatliches"/>
                          <a:ea typeface="Staatliches"/>
                          <a:cs typeface="Staatliches"/>
                          <a:sym typeface="Staatliches"/>
                        </a:rPr>
                        <a:t>Brand Equity Driver</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algn="ctr">
                        <a:lnSpc>
                          <a:spcPts val="4479"/>
                        </a:lnSpc>
                        <a:defRPr/>
                      </a:pPr>
                      <a:r>
                        <a:rPr lang="en-US" sz="3199">
                          <a:solidFill>
                            <a:srgbClr val="5F259F"/>
                          </a:solidFill>
                          <a:latin typeface="Staatliches"/>
                          <a:ea typeface="Staatliches"/>
                          <a:cs typeface="Staatliches"/>
                          <a:sym typeface="Staatliches"/>
                        </a:rPr>
                        <a:t>Expected Impact</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algn="ctr">
                        <a:lnSpc>
                          <a:spcPts val="4479"/>
                        </a:lnSpc>
                        <a:defRPr/>
                      </a:pPr>
                      <a:r>
                        <a:rPr lang="en-US" sz="3199">
                          <a:solidFill>
                            <a:srgbClr val="5F259F"/>
                          </a:solidFill>
                          <a:latin typeface="Staatliches"/>
                          <a:ea typeface="Staatliches"/>
                          <a:cs typeface="Staatliches"/>
                          <a:sym typeface="Staatliches"/>
                        </a:rPr>
                        <a:t>Rationale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extLst>
                  <a:ext uri="{0D108BD9-81ED-4DB2-BD59-A6C34878D82A}">
                    <a16:rowId xmlns:a16="http://schemas.microsoft.com/office/drawing/2014/main" val="10000"/>
                  </a:ext>
                </a:extLst>
              </a:tr>
              <a:tr h="1483552">
                <a:tc>
                  <a:txBody>
                    <a:bodyPr/>
                    <a:lstStyle/>
                    <a:p>
                      <a:pPr algn="l">
                        <a:lnSpc>
                          <a:spcPts val="2799"/>
                        </a:lnSpc>
                        <a:defRPr/>
                      </a:pPr>
                      <a:r>
                        <a:rPr lang="en-US" sz="1999" b="1">
                          <a:solidFill>
                            <a:srgbClr val="000000"/>
                          </a:solidFill>
                          <a:latin typeface="Arimo Bold"/>
                          <a:ea typeface="Arimo Bold"/>
                          <a:cs typeface="Arimo Bold"/>
                          <a:sym typeface="Arimo Bold"/>
                        </a:rPr>
                        <a:t>Brand Awareness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mo"/>
                          <a:ea typeface="Arimo"/>
                          <a:cs typeface="Arimo"/>
                          <a:sym typeface="Arimo"/>
                        </a:rPr>
                        <a:t>High Positive Impact</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mo"/>
                          <a:ea typeface="Arimo"/>
                          <a:cs typeface="Arimo"/>
                          <a:sym typeface="Arimo"/>
                        </a:rPr>
                        <a:t>Expansion through MSME onboarding, partner networks, and reinforced visibility within the Business App strengthens salience and product recall.</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1818316">
                <a:tc>
                  <a:txBody>
                    <a:bodyPr/>
                    <a:lstStyle/>
                    <a:p>
                      <a:pPr algn="l">
                        <a:lnSpc>
                          <a:spcPts val="2799"/>
                        </a:lnSpc>
                        <a:defRPr/>
                      </a:pPr>
                      <a:r>
                        <a:rPr lang="en-US" sz="1999" b="1">
                          <a:solidFill>
                            <a:srgbClr val="000000"/>
                          </a:solidFill>
                          <a:latin typeface="Arimo Bold"/>
                          <a:ea typeface="Arimo Bold"/>
                          <a:cs typeface="Arimo Bold"/>
                          <a:sym typeface="Arimo Bold"/>
                        </a:rPr>
                        <a:t>Perceived Quality</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mo"/>
                          <a:ea typeface="Arimo"/>
                          <a:cs typeface="Arimo"/>
                          <a:sym typeface="Arimo"/>
                        </a:rPr>
                        <a:t>High Positive Impact</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mo"/>
                          <a:ea typeface="Arimo"/>
                          <a:cs typeface="Arimo"/>
                          <a:sym typeface="Arimo"/>
                        </a:rPr>
                        <a:t>Simplified offerings, hybrid advisory support, and trust associated with the PhonePe brand increase confidence in insurance—a category traditionally seen as opaque.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1483552">
                <a:tc>
                  <a:txBody>
                    <a:bodyPr/>
                    <a:lstStyle/>
                    <a:p>
                      <a:pPr algn="l">
                        <a:lnSpc>
                          <a:spcPts val="2799"/>
                        </a:lnSpc>
                        <a:defRPr/>
                      </a:pPr>
                      <a:r>
                        <a:rPr lang="en-US" sz="1999" b="1">
                          <a:solidFill>
                            <a:srgbClr val="000000"/>
                          </a:solidFill>
                          <a:latin typeface="Arimo Bold"/>
                          <a:ea typeface="Arimo Bold"/>
                          <a:cs typeface="Arimo Bold"/>
                          <a:sym typeface="Arimo Bold"/>
                        </a:rPr>
                        <a:t>Brand Associations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mo"/>
                          <a:ea typeface="Arimo"/>
                          <a:cs typeface="Arimo"/>
                          <a:sym typeface="Arimo"/>
                        </a:rPr>
                        <a:t>Transformational</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mo"/>
                          <a:ea typeface="Arimo"/>
                          <a:cs typeface="Arimo"/>
                          <a:sym typeface="Arimo"/>
                        </a:rPr>
                        <a:t>Moves PhonePe’s image from “digital payments app” to “trusted MSME financial ally.” Insurance becomes part of the narrative of resilience and security.</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r h="1818316">
                <a:tc>
                  <a:txBody>
                    <a:bodyPr/>
                    <a:lstStyle/>
                    <a:p>
                      <a:pPr algn="l">
                        <a:lnSpc>
                          <a:spcPts val="2799"/>
                        </a:lnSpc>
                        <a:defRPr/>
                      </a:pPr>
                      <a:r>
                        <a:rPr lang="en-US" sz="1999" b="1">
                          <a:solidFill>
                            <a:srgbClr val="000000"/>
                          </a:solidFill>
                          <a:latin typeface="Arimo Bold"/>
                          <a:ea typeface="Arimo Bold"/>
                          <a:cs typeface="Arimo Bold"/>
                          <a:sym typeface="Arimo Bold"/>
                        </a:rPr>
                        <a:t>Brand Loyalty</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mo"/>
                          <a:ea typeface="Arimo"/>
                          <a:cs typeface="Arimo"/>
                          <a:sym typeface="Arimo"/>
                        </a:rPr>
                        <a:t>Strong Reinforcement</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mo"/>
                          <a:ea typeface="Arimo"/>
                          <a:cs typeface="Arimo"/>
                          <a:sym typeface="Arimo"/>
                        </a:rPr>
                        <a:t>By embedding renewal-based products and end-to-end claims support, PhonePe shifts merchant engagement from transactional to long-term relational behavior.</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Freeform 22"/>
          <p:cNvSpPr/>
          <p:nvPr/>
        </p:nvSpPr>
        <p:spPr>
          <a:xfrm>
            <a:off x="11099454" y="-3175691"/>
            <a:ext cx="11426111" cy="7560626"/>
          </a:xfrm>
          <a:custGeom>
            <a:avLst/>
            <a:gdLst/>
            <a:ahLst/>
            <a:cxnLst/>
            <a:rect l="l" t="t" r="r" b="b"/>
            <a:pathLst>
              <a:path w="11426111" h="7560626">
                <a:moveTo>
                  <a:pt x="0" y="0"/>
                </a:moveTo>
                <a:lnTo>
                  <a:pt x="11426110" y="0"/>
                </a:lnTo>
                <a:lnTo>
                  <a:pt x="11426110" y="7560625"/>
                </a:lnTo>
                <a:lnTo>
                  <a:pt x="0" y="7560625"/>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3" name="Freeform 23"/>
          <p:cNvSpPr/>
          <p:nvPr/>
        </p:nvSpPr>
        <p:spPr>
          <a:xfrm>
            <a:off x="-3701227" y="4937811"/>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743916"/>
            <a:ext cx="7767617" cy="3217470"/>
            <a:chOff x="0" y="0"/>
            <a:chExt cx="2161385" cy="895280"/>
          </a:xfrm>
        </p:grpSpPr>
        <p:sp>
          <p:nvSpPr>
            <p:cNvPr id="3" name="Freeform 3"/>
            <p:cNvSpPr/>
            <p:nvPr/>
          </p:nvSpPr>
          <p:spPr>
            <a:xfrm>
              <a:off x="0" y="0"/>
              <a:ext cx="2161385" cy="895280"/>
            </a:xfrm>
            <a:custGeom>
              <a:avLst/>
              <a:gdLst/>
              <a:ahLst/>
              <a:cxnLst/>
              <a:rect l="l" t="t" r="r" b="b"/>
              <a:pathLst>
                <a:path w="2161385" h="895280">
                  <a:moveTo>
                    <a:pt x="19934" y="0"/>
                  </a:moveTo>
                  <a:lnTo>
                    <a:pt x="2141451" y="0"/>
                  </a:lnTo>
                  <a:cubicBezTo>
                    <a:pt x="2152460" y="0"/>
                    <a:pt x="2161385" y="8925"/>
                    <a:pt x="2161385" y="19934"/>
                  </a:cubicBezTo>
                  <a:lnTo>
                    <a:pt x="2161385" y="875346"/>
                  </a:lnTo>
                  <a:cubicBezTo>
                    <a:pt x="2161385" y="886355"/>
                    <a:pt x="2152460" y="895280"/>
                    <a:pt x="2141451" y="895280"/>
                  </a:cubicBezTo>
                  <a:lnTo>
                    <a:pt x="19934" y="895280"/>
                  </a:lnTo>
                  <a:cubicBezTo>
                    <a:pt x="8925" y="895280"/>
                    <a:pt x="0" y="886355"/>
                    <a:pt x="0" y="875346"/>
                  </a:cubicBezTo>
                  <a:lnTo>
                    <a:pt x="0" y="19934"/>
                  </a:lnTo>
                  <a:cubicBezTo>
                    <a:pt x="0" y="8925"/>
                    <a:pt x="8925" y="0"/>
                    <a:pt x="19934" y="0"/>
                  </a:cubicBezTo>
                  <a:close/>
                </a:path>
              </a:pathLst>
            </a:custGeom>
            <a:solidFill>
              <a:srgbClr val="000000">
                <a:alpha val="0"/>
              </a:srgbClr>
            </a:solidFill>
            <a:ln w="47625" cap="sq">
              <a:solidFill>
                <a:srgbClr val="5F259F"/>
              </a:solidFill>
              <a:prstDash val="solid"/>
              <a:miter/>
            </a:ln>
          </p:spPr>
          <p:txBody>
            <a:bodyPr/>
            <a:lstStyle/>
            <a:p>
              <a:endParaRPr lang="en-IN"/>
            </a:p>
          </p:txBody>
        </p:sp>
        <p:sp>
          <p:nvSpPr>
            <p:cNvPr id="4" name="TextBox 4"/>
            <p:cNvSpPr txBox="1"/>
            <p:nvPr/>
          </p:nvSpPr>
          <p:spPr>
            <a:xfrm>
              <a:off x="0" y="-38100"/>
              <a:ext cx="2161385" cy="933380"/>
            </a:xfrm>
            <a:prstGeom prst="rect">
              <a:avLst/>
            </a:prstGeom>
          </p:spPr>
          <p:txBody>
            <a:bodyPr lIns="43666" tIns="43666" rIns="43666" bIns="43666" rtlCol="0" anchor="ctr"/>
            <a:lstStyle/>
            <a:p>
              <a:pPr algn="ctr">
                <a:lnSpc>
                  <a:spcPts val="2660"/>
                </a:lnSpc>
              </a:pPr>
              <a:endParaRPr/>
            </a:p>
          </p:txBody>
        </p:sp>
      </p:grpSp>
      <p:grpSp>
        <p:nvGrpSpPr>
          <p:cNvPr id="5" name="Group 5"/>
          <p:cNvGrpSpPr/>
          <p:nvPr/>
        </p:nvGrpSpPr>
        <p:grpSpPr>
          <a:xfrm>
            <a:off x="1028700" y="2307143"/>
            <a:ext cx="5448635" cy="838335"/>
            <a:chOff x="0" y="0"/>
            <a:chExt cx="1516115" cy="233272"/>
          </a:xfrm>
        </p:grpSpPr>
        <p:sp>
          <p:nvSpPr>
            <p:cNvPr id="6" name="Freeform 6"/>
            <p:cNvSpPr/>
            <p:nvPr/>
          </p:nvSpPr>
          <p:spPr>
            <a:xfrm>
              <a:off x="0" y="0"/>
              <a:ext cx="1516115" cy="233272"/>
            </a:xfrm>
            <a:custGeom>
              <a:avLst/>
              <a:gdLst/>
              <a:ahLst/>
              <a:cxnLst/>
              <a:rect l="l" t="t" r="r" b="b"/>
              <a:pathLst>
                <a:path w="1516115" h="233272">
                  <a:moveTo>
                    <a:pt x="28418" y="0"/>
                  </a:moveTo>
                  <a:lnTo>
                    <a:pt x="1487697" y="0"/>
                  </a:lnTo>
                  <a:cubicBezTo>
                    <a:pt x="1503392" y="0"/>
                    <a:pt x="1516115" y="12723"/>
                    <a:pt x="1516115" y="28418"/>
                  </a:cubicBezTo>
                  <a:lnTo>
                    <a:pt x="1516115" y="204854"/>
                  </a:lnTo>
                  <a:cubicBezTo>
                    <a:pt x="1516115" y="212391"/>
                    <a:pt x="1513121" y="219619"/>
                    <a:pt x="1507791" y="224948"/>
                  </a:cubicBezTo>
                  <a:cubicBezTo>
                    <a:pt x="1502462" y="230278"/>
                    <a:pt x="1495234" y="233272"/>
                    <a:pt x="1487697" y="233272"/>
                  </a:cubicBezTo>
                  <a:lnTo>
                    <a:pt x="28418" y="233272"/>
                  </a:lnTo>
                  <a:cubicBezTo>
                    <a:pt x="12723" y="233272"/>
                    <a:pt x="0" y="220548"/>
                    <a:pt x="0" y="204854"/>
                  </a:cubicBezTo>
                  <a:lnTo>
                    <a:pt x="0" y="28418"/>
                  </a:lnTo>
                  <a:cubicBezTo>
                    <a:pt x="0" y="20881"/>
                    <a:pt x="2994" y="13653"/>
                    <a:pt x="8323" y="8323"/>
                  </a:cubicBezTo>
                  <a:cubicBezTo>
                    <a:pt x="13653" y="2994"/>
                    <a:pt x="20881" y="0"/>
                    <a:pt x="28418" y="0"/>
                  </a:cubicBezTo>
                  <a:close/>
                </a:path>
              </a:pathLst>
            </a:custGeom>
            <a:solidFill>
              <a:srgbClr val="5F259F"/>
            </a:solidFill>
            <a:ln cap="sq">
              <a:noFill/>
              <a:prstDash val="solid"/>
              <a:miter/>
            </a:ln>
          </p:spPr>
          <p:txBody>
            <a:bodyPr/>
            <a:lstStyle/>
            <a:p>
              <a:endParaRPr lang="en-IN"/>
            </a:p>
          </p:txBody>
        </p:sp>
        <p:sp>
          <p:nvSpPr>
            <p:cNvPr id="7" name="TextBox 7"/>
            <p:cNvSpPr txBox="1"/>
            <p:nvPr/>
          </p:nvSpPr>
          <p:spPr>
            <a:xfrm>
              <a:off x="0" y="-38100"/>
              <a:ext cx="1516115" cy="271372"/>
            </a:xfrm>
            <a:prstGeom prst="rect">
              <a:avLst/>
            </a:prstGeom>
          </p:spPr>
          <p:txBody>
            <a:bodyPr lIns="43666" tIns="43666" rIns="43666" bIns="43666" rtlCol="0" anchor="ctr"/>
            <a:lstStyle/>
            <a:p>
              <a:pPr algn="ctr">
                <a:lnSpc>
                  <a:spcPts val="2660"/>
                </a:lnSpc>
              </a:pPr>
              <a:endParaRPr/>
            </a:p>
          </p:txBody>
        </p:sp>
      </p:grpSp>
      <p:grpSp>
        <p:nvGrpSpPr>
          <p:cNvPr id="8" name="Group 8"/>
          <p:cNvGrpSpPr/>
          <p:nvPr/>
        </p:nvGrpSpPr>
        <p:grpSpPr>
          <a:xfrm>
            <a:off x="9288058" y="2743916"/>
            <a:ext cx="7971242" cy="3414578"/>
            <a:chOff x="0" y="0"/>
            <a:chExt cx="2218045" cy="950126"/>
          </a:xfrm>
        </p:grpSpPr>
        <p:sp>
          <p:nvSpPr>
            <p:cNvPr id="9" name="Freeform 9"/>
            <p:cNvSpPr/>
            <p:nvPr/>
          </p:nvSpPr>
          <p:spPr>
            <a:xfrm>
              <a:off x="0" y="0"/>
              <a:ext cx="2218045" cy="950126"/>
            </a:xfrm>
            <a:custGeom>
              <a:avLst/>
              <a:gdLst/>
              <a:ahLst/>
              <a:cxnLst/>
              <a:rect l="l" t="t" r="r" b="b"/>
              <a:pathLst>
                <a:path w="2218045" h="950126">
                  <a:moveTo>
                    <a:pt x="19425" y="0"/>
                  </a:moveTo>
                  <a:lnTo>
                    <a:pt x="2198620" y="0"/>
                  </a:lnTo>
                  <a:cubicBezTo>
                    <a:pt x="2203772" y="0"/>
                    <a:pt x="2208713" y="2047"/>
                    <a:pt x="2212356" y="5689"/>
                  </a:cubicBezTo>
                  <a:cubicBezTo>
                    <a:pt x="2215998" y="9332"/>
                    <a:pt x="2218045" y="14273"/>
                    <a:pt x="2218045" y="19425"/>
                  </a:cubicBezTo>
                  <a:lnTo>
                    <a:pt x="2218045" y="930702"/>
                  </a:lnTo>
                  <a:cubicBezTo>
                    <a:pt x="2218045" y="941430"/>
                    <a:pt x="2209348" y="950126"/>
                    <a:pt x="2198620" y="950126"/>
                  </a:cubicBezTo>
                  <a:lnTo>
                    <a:pt x="19425" y="950126"/>
                  </a:lnTo>
                  <a:cubicBezTo>
                    <a:pt x="14273" y="950126"/>
                    <a:pt x="9332" y="948080"/>
                    <a:pt x="5689" y="944437"/>
                  </a:cubicBezTo>
                  <a:cubicBezTo>
                    <a:pt x="2047" y="940794"/>
                    <a:pt x="0" y="935853"/>
                    <a:pt x="0" y="930702"/>
                  </a:cubicBezTo>
                  <a:lnTo>
                    <a:pt x="0" y="19425"/>
                  </a:lnTo>
                  <a:cubicBezTo>
                    <a:pt x="0" y="8697"/>
                    <a:pt x="8697" y="0"/>
                    <a:pt x="19425" y="0"/>
                  </a:cubicBezTo>
                  <a:close/>
                </a:path>
              </a:pathLst>
            </a:custGeom>
            <a:solidFill>
              <a:srgbClr val="000000">
                <a:alpha val="0"/>
              </a:srgbClr>
            </a:solidFill>
            <a:ln w="47625" cap="sq">
              <a:solidFill>
                <a:srgbClr val="5F259F"/>
              </a:solidFill>
              <a:prstDash val="solid"/>
              <a:miter/>
            </a:ln>
          </p:spPr>
          <p:txBody>
            <a:bodyPr/>
            <a:lstStyle/>
            <a:p>
              <a:endParaRPr lang="en-IN"/>
            </a:p>
          </p:txBody>
        </p:sp>
        <p:sp>
          <p:nvSpPr>
            <p:cNvPr id="10" name="TextBox 10"/>
            <p:cNvSpPr txBox="1"/>
            <p:nvPr/>
          </p:nvSpPr>
          <p:spPr>
            <a:xfrm>
              <a:off x="0" y="-38100"/>
              <a:ext cx="2218045" cy="988226"/>
            </a:xfrm>
            <a:prstGeom prst="rect">
              <a:avLst/>
            </a:prstGeom>
          </p:spPr>
          <p:txBody>
            <a:bodyPr lIns="43666" tIns="43666" rIns="43666" bIns="43666" rtlCol="0" anchor="ctr"/>
            <a:lstStyle/>
            <a:p>
              <a:pPr algn="ctr">
                <a:lnSpc>
                  <a:spcPts val="2660"/>
                </a:lnSpc>
              </a:pPr>
              <a:endParaRPr/>
            </a:p>
          </p:txBody>
        </p:sp>
      </p:grpSp>
      <p:grpSp>
        <p:nvGrpSpPr>
          <p:cNvPr id="11" name="Group 11"/>
          <p:cNvGrpSpPr/>
          <p:nvPr/>
        </p:nvGrpSpPr>
        <p:grpSpPr>
          <a:xfrm>
            <a:off x="9288058" y="2307143"/>
            <a:ext cx="7487373" cy="1198523"/>
            <a:chOff x="0" y="0"/>
            <a:chExt cx="2083406" cy="333496"/>
          </a:xfrm>
        </p:grpSpPr>
        <p:sp>
          <p:nvSpPr>
            <p:cNvPr id="12" name="Freeform 12"/>
            <p:cNvSpPr/>
            <p:nvPr/>
          </p:nvSpPr>
          <p:spPr>
            <a:xfrm>
              <a:off x="0" y="0"/>
              <a:ext cx="2083406" cy="333496"/>
            </a:xfrm>
            <a:custGeom>
              <a:avLst/>
              <a:gdLst/>
              <a:ahLst/>
              <a:cxnLst/>
              <a:rect l="l" t="t" r="r" b="b"/>
              <a:pathLst>
                <a:path w="2083406" h="333496">
                  <a:moveTo>
                    <a:pt x="20680" y="0"/>
                  </a:moveTo>
                  <a:lnTo>
                    <a:pt x="2062726" y="0"/>
                  </a:lnTo>
                  <a:cubicBezTo>
                    <a:pt x="2074147" y="0"/>
                    <a:pt x="2083406" y="9259"/>
                    <a:pt x="2083406" y="20680"/>
                  </a:cubicBezTo>
                  <a:lnTo>
                    <a:pt x="2083406" y="312816"/>
                  </a:lnTo>
                  <a:cubicBezTo>
                    <a:pt x="2083406" y="324237"/>
                    <a:pt x="2074147" y="333496"/>
                    <a:pt x="2062726" y="333496"/>
                  </a:cubicBezTo>
                  <a:lnTo>
                    <a:pt x="20680" y="333496"/>
                  </a:lnTo>
                  <a:cubicBezTo>
                    <a:pt x="9259" y="333496"/>
                    <a:pt x="0" y="324237"/>
                    <a:pt x="0" y="312816"/>
                  </a:cubicBezTo>
                  <a:lnTo>
                    <a:pt x="0" y="20680"/>
                  </a:lnTo>
                  <a:cubicBezTo>
                    <a:pt x="0" y="9259"/>
                    <a:pt x="9259" y="0"/>
                    <a:pt x="20680" y="0"/>
                  </a:cubicBezTo>
                  <a:close/>
                </a:path>
              </a:pathLst>
            </a:custGeom>
            <a:solidFill>
              <a:srgbClr val="5F259F"/>
            </a:solidFill>
            <a:ln cap="sq">
              <a:noFill/>
              <a:prstDash val="solid"/>
              <a:miter/>
            </a:ln>
          </p:spPr>
          <p:txBody>
            <a:bodyPr/>
            <a:lstStyle/>
            <a:p>
              <a:endParaRPr lang="en-IN"/>
            </a:p>
          </p:txBody>
        </p:sp>
        <p:sp>
          <p:nvSpPr>
            <p:cNvPr id="13" name="TextBox 13"/>
            <p:cNvSpPr txBox="1"/>
            <p:nvPr/>
          </p:nvSpPr>
          <p:spPr>
            <a:xfrm>
              <a:off x="0" y="-38100"/>
              <a:ext cx="2083406" cy="371596"/>
            </a:xfrm>
            <a:prstGeom prst="rect">
              <a:avLst/>
            </a:prstGeom>
          </p:spPr>
          <p:txBody>
            <a:bodyPr lIns="43666" tIns="43666" rIns="43666" bIns="43666" rtlCol="0" anchor="ctr"/>
            <a:lstStyle/>
            <a:p>
              <a:pPr algn="ctr">
                <a:lnSpc>
                  <a:spcPts val="2660"/>
                </a:lnSpc>
              </a:pPr>
              <a:endParaRPr/>
            </a:p>
          </p:txBody>
        </p:sp>
      </p:grpSp>
      <p:sp>
        <p:nvSpPr>
          <p:cNvPr id="14" name="TextBox 14"/>
          <p:cNvSpPr txBox="1"/>
          <p:nvPr/>
        </p:nvSpPr>
        <p:spPr>
          <a:xfrm>
            <a:off x="1392122" y="2513777"/>
            <a:ext cx="4845156" cy="434593"/>
          </a:xfrm>
          <a:prstGeom prst="rect">
            <a:avLst/>
          </a:prstGeom>
        </p:spPr>
        <p:txBody>
          <a:bodyPr lIns="0" tIns="0" rIns="0" bIns="0" rtlCol="0" anchor="t">
            <a:spAutoFit/>
          </a:bodyPr>
          <a:lstStyle/>
          <a:p>
            <a:pPr algn="l">
              <a:lnSpc>
                <a:spcPts val="3496"/>
              </a:lnSpc>
            </a:pPr>
            <a:r>
              <a:rPr lang="en-US" sz="2914" b="1">
                <a:solidFill>
                  <a:srgbClr val="FFFFFF"/>
                </a:solidFill>
                <a:latin typeface="Canva Sans Bold"/>
                <a:ea typeface="Canva Sans Bold"/>
                <a:cs typeface="Canva Sans Bold"/>
                <a:sym typeface="Canva Sans Bold"/>
              </a:rPr>
              <a:t>PROFITABILITY OUTLOOK</a:t>
            </a:r>
          </a:p>
        </p:txBody>
      </p:sp>
      <p:sp>
        <p:nvSpPr>
          <p:cNvPr id="15" name="TextBox 15"/>
          <p:cNvSpPr txBox="1"/>
          <p:nvPr/>
        </p:nvSpPr>
        <p:spPr>
          <a:xfrm>
            <a:off x="1239411" y="3175208"/>
            <a:ext cx="7556906" cy="2256266"/>
          </a:xfrm>
          <a:prstGeom prst="rect">
            <a:avLst/>
          </a:prstGeom>
        </p:spPr>
        <p:txBody>
          <a:bodyPr lIns="0" tIns="0" rIns="0" bIns="0" rtlCol="0" anchor="t">
            <a:spAutoFit/>
          </a:bodyPr>
          <a:lstStyle/>
          <a:p>
            <a:pPr algn="just">
              <a:lnSpc>
                <a:spcPts val="3618"/>
              </a:lnSpc>
            </a:pPr>
            <a:r>
              <a:rPr lang="en-US" sz="1945">
                <a:solidFill>
                  <a:srgbClr val="000000"/>
                </a:solidFill>
                <a:latin typeface="Canva Sans"/>
                <a:ea typeface="Canva Sans"/>
                <a:cs typeface="Canva Sans"/>
                <a:sym typeface="Canva Sans"/>
              </a:rPr>
              <a:t>Profitable Impact will emerge from</a:t>
            </a:r>
          </a:p>
          <a:p>
            <a:pPr marL="420064" lvl="1" indent="-210032" algn="just">
              <a:lnSpc>
                <a:spcPts val="3618"/>
              </a:lnSpc>
              <a:buFont typeface="Arial"/>
              <a:buChar char="•"/>
            </a:pPr>
            <a:r>
              <a:rPr lang="en-US" sz="1945">
                <a:solidFill>
                  <a:srgbClr val="000000"/>
                </a:solidFill>
                <a:latin typeface="Canva Sans"/>
                <a:ea typeface="Canva Sans"/>
                <a:cs typeface="Canva Sans"/>
                <a:sym typeface="Canva Sans"/>
              </a:rPr>
              <a:t>Recurring renewal revenue streams</a:t>
            </a:r>
          </a:p>
          <a:p>
            <a:pPr marL="420064" lvl="1" indent="-210032" algn="just">
              <a:lnSpc>
                <a:spcPts val="3618"/>
              </a:lnSpc>
              <a:buFont typeface="Arial"/>
              <a:buChar char="•"/>
            </a:pPr>
            <a:r>
              <a:rPr lang="en-US" sz="1945">
                <a:solidFill>
                  <a:srgbClr val="000000"/>
                </a:solidFill>
                <a:latin typeface="Canva Sans"/>
                <a:ea typeface="Canva Sans"/>
                <a:cs typeface="Canva Sans"/>
                <a:sym typeface="Canva Sans"/>
              </a:rPr>
              <a:t>Bundled product cross-sell (Loans + Insurance + Payments)</a:t>
            </a:r>
          </a:p>
          <a:p>
            <a:pPr marL="420064" lvl="1" indent="-210032" algn="just">
              <a:lnSpc>
                <a:spcPts val="3618"/>
              </a:lnSpc>
              <a:buFont typeface="Arial"/>
              <a:buChar char="•"/>
            </a:pPr>
            <a:r>
              <a:rPr lang="en-US" sz="1945">
                <a:solidFill>
                  <a:srgbClr val="000000"/>
                </a:solidFill>
                <a:latin typeface="Canva Sans"/>
                <a:ea typeface="Canva Sans"/>
                <a:cs typeface="Canva Sans"/>
                <a:sym typeface="Canva Sans"/>
              </a:rPr>
              <a:t>Reduced churn among MSME merchants</a:t>
            </a:r>
          </a:p>
          <a:p>
            <a:pPr marL="420064" lvl="1" indent="-210032" algn="just">
              <a:lnSpc>
                <a:spcPts val="3618"/>
              </a:lnSpc>
              <a:buFont typeface="Arial"/>
              <a:buChar char="•"/>
            </a:pPr>
            <a:r>
              <a:rPr lang="en-US" sz="1945">
                <a:solidFill>
                  <a:srgbClr val="000000"/>
                </a:solidFill>
                <a:latin typeface="Canva Sans"/>
                <a:ea typeface="Canva Sans"/>
                <a:cs typeface="Canva Sans"/>
                <a:sym typeface="Canva Sans"/>
              </a:rPr>
              <a:t>Higher lifetime value (LTV)</a:t>
            </a:r>
          </a:p>
        </p:txBody>
      </p:sp>
      <p:sp>
        <p:nvSpPr>
          <p:cNvPr id="16" name="TextBox 16"/>
          <p:cNvSpPr txBox="1"/>
          <p:nvPr/>
        </p:nvSpPr>
        <p:spPr>
          <a:xfrm>
            <a:off x="9651480" y="2513777"/>
            <a:ext cx="7446369" cy="878712"/>
          </a:xfrm>
          <a:prstGeom prst="rect">
            <a:avLst/>
          </a:prstGeom>
        </p:spPr>
        <p:txBody>
          <a:bodyPr lIns="0" tIns="0" rIns="0" bIns="0" rtlCol="0" anchor="t">
            <a:spAutoFit/>
          </a:bodyPr>
          <a:lstStyle/>
          <a:p>
            <a:pPr algn="l">
              <a:lnSpc>
                <a:spcPts val="3496"/>
              </a:lnSpc>
            </a:pPr>
            <a:r>
              <a:rPr lang="en-US" sz="2914" b="1">
                <a:solidFill>
                  <a:srgbClr val="FFFFFF"/>
                </a:solidFill>
                <a:latin typeface="Canva Sans Bold"/>
                <a:ea typeface="Canva Sans Bold"/>
                <a:cs typeface="Canva Sans Bold"/>
                <a:sym typeface="Canva Sans Bold"/>
              </a:rPr>
              <a:t>COMPETITIVE ADVANTAGE AND MARKET POSITION</a:t>
            </a:r>
          </a:p>
        </p:txBody>
      </p:sp>
      <p:sp>
        <p:nvSpPr>
          <p:cNvPr id="17" name="TextBox 17"/>
          <p:cNvSpPr txBox="1"/>
          <p:nvPr/>
        </p:nvSpPr>
        <p:spPr>
          <a:xfrm>
            <a:off x="9583521" y="3651556"/>
            <a:ext cx="7380317" cy="2218621"/>
          </a:xfrm>
          <a:prstGeom prst="rect">
            <a:avLst/>
          </a:prstGeom>
        </p:spPr>
        <p:txBody>
          <a:bodyPr lIns="0" tIns="0" rIns="0" bIns="0" rtlCol="0" anchor="t">
            <a:spAutoFit/>
          </a:bodyPr>
          <a:lstStyle/>
          <a:p>
            <a:pPr algn="just">
              <a:lnSpc>
                <a:spcPts val="2949"/>
              </a:lnSpc>
            </a:pPr>
            <a:r>
              <a:rPr lang="en-US" sz="1953">
                <a:solidFill>
                  <a:srgbClr val="000000"/>
                </a:solidFill>
                <a:latin typeface="Canva Sans"/>
                <a:ea typeface="Canva Sans"/>
                <a:cs typeface="Canva Sans"/>
                <a:sym typeface="Canva Sans"/>
              </a:rPr>
              <a:t>Establish a defensible position through</a:t>
            </a:r>
          </a:p>
          <a:p>
            <a:pPr marL="421730" lvl="1" indent="-210865" algn="just">
              <a:lnSpc>
                <a:spcPts val="2949"/>
              </a:lnSpc>
              <a:buFont typeface="Arial"/>
              <a:buChar char="•"/>
            </a:pPr>
            <a:r>
              <a:rPr lang="en-US" sz="1953">
                <a:solidFill>
                  <a:srgbClr val="000000"/>
                </a:solidFill>
                <a:latin typeface="Canva Sans"/>
                <a:ea typeface="Canva Sans"/>
                <a:cs typeface="Canva Sans"/>
                <a:sym typeface="Canva Sans"/>
              </a:rPr>
              <a:t>High trust equity in Tier-2 and Tier-3 markets</a:t>
            </a:r>
          </a:p>
          <a:p>
            <a:pPr marL="421730" lvl="1" indent="-210865" algn="just">
              <a:lnSpc>
                <a:spcPts val="2949"/>
              </a:lnSpc>
              <a:buFont typeface="Arial"/>
              <a:buChar char="•"/>
            </a:pPr>
            <a:r>
              <a:rPr lang="en-US" sz="1953">
                <a:solidFill>
                  <a:srgbClr val="000000"/>
                </a:solidFill>
                <a:latin typeface="Canva Sans"/>
                <a:ea typeface="Canva Sans"/>
                <a:cs typeface="Canva Sans"/>
                <a:sym typeface="Canva Sans"/>
              </a:rPr>
              <a:t>A hybrid model that neither PolicyBazaar nor traditional agents can match</a:t>
            </a:r>
          </a:p>
          <a:p>
            <a:pPr marL="421730" lvl="1" indent="-210865" algn="just">
              <a:lnSpc>
                <a:spcPts val="2949"/>
              </a:lnSpc>
              <a:buFont typeface="Arial"/>
              <a:buChar char="•"/>
            </a:pPr>
            <a:r>
              <a:rPr lang="en-US" sz="1953">
                <a:solidFill>
                  <a:srgbClr val="000000"/>
                </a:solidFill>
                <a:latin typeface="Canva Sans"/>
                <a:ea typeface="Canva Sans"/>
                <a:cs typeface="Canva Sans"/>
                <a:sym typeface="Canva Sans"/>
              </a:rPr>
              <a:t>First-mover advantage in the largely untapped MSME insurance aggregator segment</a:t>
            </a:r>
          </a:p>
        </p:txBody>
      </p:sp>
      <p:sp>
        <p:nvSpPr>
          <p:cNvPr id="18" name="TextBox 18"/>
          <p:cNvSpPr txBox="1"/>
          <p:nvPr/>
        </p:nvSpPr>
        <p:spPr>
          <a:xfrm>
            <a:off x="1028700" y="250318"/>
            <a:ext cx="16058908" cy="1739697"/>
          </a:xfrm>
          <a:prstGeom prst="rect">
            <a:avLst/>
          </a:prstGeom>
        </p:spPr>
        <p:txBody>
          <a:bodyPr lIns="0" tIns="0" rIns="0" bIns="0" rtlCol="0" anchor="t">
            <a:spAutoFit/>
          </a:bodyPr>
          <a:lstStyle/>
          <a:p>
            <a:pPr algn="ctr">
              <a:lnSpc>
                <a:spcPts val="7011"/>
              </a:lnSpc>
              <a:spcBef>
                <a:spcPct val="0"/>
              </a:spcBef>
            </a:pPr>
            <a:r>
              <a:rPr lang="en-US" sz="5008">
                <a:solidFill>
                  <a:srgbClr val="5F259F"/>
                </a:solidFill>
                <a:latin typeface="League Spartan"/>
                <a:ea typeface="League Spartan"/>
                <a:cs typeface="League Spartan"/>
                <a:sym typeface="League Spartan"/>
              </a:rPr>
              <a:t>Financial and Strategic Valuation Impact</a:t>
            </a:r>
          </a:p>
        </p:txBody>
      </p:sp>
      <p:grpSp>
        <p:nvGrpSpPr>
          <p:cNvPr id="19" name="Group 19"/>
          <p:cNvGrpSpPr/>
          <p:nvPr/>
        </p:nvGrpSpPr>
        <p:grpSpPr>
          <a:xfrm>
            <a:off x="1171196" y="6680076"/>
            <a:ext cx="11622423" cy="3174902"/>
            <a:chOff x="0" y="0"/>
            <a:chExt cx="3234008" cy="883435"/>
          </a:xfrm>
        </p:grpSpPr>
        <p:sp>
          <p:nvSpPr>
            <p:cNvPr id="20" name="Freeform 20"/>
            <p:cNvSpPr/>
            <p:nvPr/>
          </p:nvSpPr>
          <p:spPr>
            <a:xfrm>
              <a:off x="0" y="0"/>
              <a:ext cx="3234007" cy="883435"/>
            </a:xfrm>
            <a:custGeom>
              <a:avLst/>
              <a:gdLst/>
              <a:ahLst/>
              <a:cxnLst/>
              <a:rect l="l" t="t" r="r" b="b"/>
              <a:pathLst>
                <a:path w="3234007" h="883435">
                  <a:moveTo>
                    <a:pt x="13322" y="0"/>
                  </a:moveTo>
                  <a:lnTo>
                    <a:pt x="3220685" y="0"/>
                  </a:lnTo>
                  <a:cubicBezTo>
                    <a:pt x="3228043" y="0"/>
                    <a:pt x="3234007" y="5965"/>
                    <a:pt x="3234007" y="13322"/>
                  </a:cubicBezTo>
                  <a:lnTo>
                    <a:pt x="3234007" y="870113"/>
                  </a:lnTo>
                  <a:cubicBezTo>
                    <a:pt x="3234007" y="877470"/>
                    <a:pt x="3228043" y="883435"/>
                    <a:pt x="3220685" y="883435"/>
                  </a:cubicBezTo>
                  <a:lnTo>
                    <a:pt x="13322" y="883435"/>
                  </a:lnTo>
                  <a:cubicBezTo>
                    <a:pt x="9789" y="883435"/>
                    <a:pt x="6400" y="882031"/>
                    <a:pt x="3902" y="879533"/>
                  </a:cubicBezTo>
                  <a:cubicBezTo>
                    <a:pt x="1404" y="877035"/>
                    <a:pt x="0" y="873646"/>
                    <a:pt x="0" y="870113"/>
                  </a:cubicBezTo>
                  <a:lnTo>
                    <a:pt x="0" y="13322"/>
                  </a:lnTo>
                  <a:cubicBezTo>
                    <a:pt x="0" y="9789"/>
                    <a:pt x="1404" y="6400"/>
                    <a:pt x="3902" y="3902"/>
                  </a:cubicBezTo>
                  <a:cubicBezTo>
                    <a:pt x="6400" y="1404"/>
                    <a:pt x="9789" y="0"/>
                    <a:pt x="13322" y="0"/>
                  </a:cubicBezTo>
                  <a:close/>
                </a:path>
              </a:pathLst>
            </a:custGeom>
            <a:solidFill>
              <a:srgbClr val="000000">
                <a:alpha val="0"/>
              </a:srgbClr>
            </a:solidFill>
            <a:ln w="47625" cap="sq">
              <a:solidFill>
                <a:srgbClr val="5F259F"/>
              </a:solidFill>
              <a:prstDash val="solid"/>
              <a:miter/>
            </a:ln>
          </p:spPr>
          <p:txBody>
            <a:bodyPr/>
            <a:lstStyle/>
            <a:p>
              <a:endParaRPr lang="en-IN"/>
            </a:p>
          </p:txBody>
        </p:sp>
        <p:sp>
          <p:nvSpPr>
            <p:cNvPr id="21" name="TextBox 21"/>
            <p:cNvSpPr txBox="1"/>
            <p:nvPr/>
          </p:nvSpPr>
          <p:spPr>
            <a:xfrm>
              <a:off x="0" y="-38100"/>
              <a:ext cx="3234008" cy="921535"/>
            </a:xfrm>
            <a:prstGeom prst="rect">
              <a:avLst/>
            </a:prstGeom>
          </p:spPr>
          <p:txBody>
            <a:bodyPr lIns="43666" tIns="43666" rIns="43666" bIns="43666" rtlCol="0" anchor="ctr"/>
            <a:lstStyle/>
            <a:p>
              <a:pPr algn="ctr">
                <a:lnSpc>
                  <a:spcPts val="2660"/>
                </a:lnSpc>
              </a:pPr>
              <a:endParaRPr/>
            </a:p>
          </p:txBody>
        </p:sp>
      </p:grpSp>
      <p:grpSp>
        <p:nvGrpSpPr>
          <p:cNvPr id="22" name="Group 22"/>
          <p:cNvGrpSpPr/>
          <p:nvPr/>
        </p:nvGrpSpPr>
        <p:grpSpPr>
          <a:xfrm>
            <a:off x="1171196" y="6183885"/>
            <a:ext cx="5448635" cy="838335"/>
            <a:chOff x="0" y="0"/>
            <a:chExt cx="1516115" cy="233272"/>
          </a:xfrm>
        </p:grpSpPr>
        <p:sp>
          <p:nvSpPr>
            <p:cNvPr id="23" name="Freeform 23"/>
            <p:cNvSpPr/>
            <p:nvPr/>
          </p:nvSpPr>
          <p:spPr>
            <a:xfrm>
              <a:off x="0" y="0"/>
              <a:ext cx="1516115" cy="233272"/>
            </a:xfrm>
            <a:custGeom>
              <a:avLst/>
              <a:gdLst/>
              <a:ahLst/>
              <a:cxnLst/>
              <a:rect l="l" t="t" r="r" b="b"/>
              <a:pathLst>
                <a:path w="1516115" h="233272">
                  <a:moveTo>
                    <a:pt x="28418" y="0"/>
                  </a:moveTo>
                  <a:lnTo>
                    <a:pt x="1487697" y="0"/>
                  </a:lnTo>
                  <a:cubicBezTo>
                    <a:pt x="1503392" y="0"/>
                    <a:pt x="1516115" y="12723"/>
                    <a:pt x="1516115" y="28418"/>
                  </a:cubicBezTo>
                  <a:lnTo>
                    <a:pt x="1516115" y="204854"/>
                  </a:lnTo>
                  <a:cubicBezTo>
                    <a:pt x="1516115" y="212391"/>
                    <a:pt x="1513121" y="219619"/>
                    <a:pt x="1507791" y="224948"/>
                  </a:cubicBezTo>
                  <a:cubicBezTo>
                    <a:pt x="1502462" y="230278"/>
                    <a:pt x="1495234" y="233272"/>
                    <a:pt x="1487697" y="233272"/>
                  </a:cubicBezTo>
                  <a:lnTo>
                    <a:pt x="28418" y="233272"/>
                  </a:lnTo>
                  <a:cubicBezTo>
                    <a:pt x="12723" y="233272"/>
                    <a:pt x="0" y="220548"/>
                    <a:pt x="0" y="204854"/>
                  </a:cubicBezTo>
                  <a:lnTo>
                    <a:pt x="0" y="28418"/>
                  </a:lnTo>
                  <a:cubicBezTo>
                    <a:pt x="0" y="20881"/>
                    <a:pt x="2994" y="13653"/>
                    <a:pt x="8323" y="8323"/>
                  </a:cubicBezTo>
                  <a:cubicBezTo>
                    <a:pt x="13653" y="2994"/>
                    <a:pt x="20881" y="0"/>
                    <a:pt x="28418" y="0"/>
                  </a:cubicBezTo>
                  <a:close/>
                </a:path>
              </a:pathLst>
            </a:custGeom>
            <a:solidFill>
              <a:srgbClr val="5F259F"/>
            </a:solidFill>
            <a:ln cap="sq">
              <a:noFill/>
              <a:prstDash val="solid"/>
              <a:miter/>
            </a:ln>
          </p:spPr>
          <p:txBody>
            <a:bodyPr/>
            <a:lstStyle/>
            <a:p>
              <a:endParaRPr lang="en-IN"/>
            </a:p>
          </p:txBody>
        </p:sp>
        <p:sp>
          <p:nvSpPr>
            <p:cNvPr id="24" name="TextBox 24"/>
            <p:cNvSpPr txBox="1"/>
            <p:nvPr/>
          </p:nvSpPr>
          <p:spPr>
            <a:xfrm>
              <a:off x="0" y="-38100"/>
              <a:ext cx="1516115" cy="271372"/>
            </a:xfrm>
            <a:prstGeom prst="rect">
              <a:avLst/>
            </a:prstGeom>
          </p:spPr>
          <p:txBody>
            <a:bodyPr lIns="43666" tIns="43666" rIns="43666" bIns="43666" rtlCol="0" anchor="ctr"/>
            <a:lstStyle/>
            <a:p>
              <a:pPr algn="ctr">
                <a:lnSpc>
                  <a:spcPts val="2660"/>
                </a:lnSpc>
              </a:pPr>
              <a:endParaRPr/>
            </a:p>
          </p:txBody>
        </p:sp>
      </p:grpSp>
      <p:sp>
        <p:nvSpPr>
          <p:cNvPr id="25" name="TextBox 25"/>
          <p:cNvSpPr txBox="1"/>
          <p:nvPr/>
        </p:nvSpPr>
        <p:spPr>
          <a:xfrm>
            <a:off x="1472935" y="6390518"/>
            <a:ext cx="4845156" cy="434593"/>
          </a:xfrm>
          <a:prstGeom prst="rect">
            <a:avLst/>
          </a:prstGeom>
        </p:spPr>
        <p:txBody>
          <a:bodyPr lIns="0" tIns="0" rIns="0" bIns="0" rtlCol="0" anchor="t">
            <a:spAutoFit/>
          </a:bodyPr>
          <a:lstStyle/>
          <a:p>
            <a:pPr algn="l">
              <a:lnSpc>
                <a:spcPts val="3496"/>
              </a:lnSpc>
            </a:pPr>
            <a:r>
              <a:rPr lang="en-US" sz="2914" b="1">
                <a:solidFill>
                  <a:srgbClr val="FFFFFF"/>
                </a:solidFill>
                <a:latin typeface="Canva Sans Bold"/>
                <a:ea typeface="Canva Sans Bold"/>
                <a:cs typeface="Canva Sans Bold"/>
                <a:sym typeface="Canva Sans Bold"/>
              </a:rPr>
              <a:t>ECOSYSTEM IMPACT</a:t>
            </a:r>
          </a:p>
        </p:txBody>
      </p:sp>
      <p:sp>
        <p:nvSpPr>
          <p:cNvPr id="26" name="TextBox 26"/>
          <p:cNvSpPr txBox="1"/>
          <p:nvPr/>
        </p:nvSpPr>
        <p:spPr>
          <a:xfrm>
            <a:off x="1381907" y="7101844"/>
            <a:ext cx="9822948" cy="2352659"/>
          </a:xfrm>
          <a:prstGeom prst="rect">
            <a:avLst/>
          </a:prstGeom>
        </p:spPr>
        <p:txBody>
          <a:bodyPr lIns="0" tIns="0" rIns="0" bIns="0" rtlCol="0" anchor="t">
            <a:spAutoFit/>
          </a:bodyPr>
          <a:lstStyle/>
          <a:p>
            <a:pPr algn="just">
              <a:lnSpc>
                <a:spcPts val="3804"/>
              </a:lnSpc>
            </a:pPr>
            <a:r>
              <a:rPr lang="en-US" sz="2045">
                <a:solidFill>
                  <a:srgbClr val="000000"/>
                </a:solidFill>
                <a:latin typeface="Canva Sans"/>
                <a:ea typeface="Canva Sans"/>
                <a:cs typeface="Canva Sans"/>
                <a:sym typeface="Canva Sans"/>
              </a:rPr>
              <a:t>Insurance acts as a wedge product enabling deeper integration into MSME workflows. Over time, it supports:</a:t>
            </a:r>
          </a:p>
          <a:p>
            <a:pPr marL="441654" lvl="1" indent="-220827" algn="just">
              <a:lnSpc>
                <a:spcPts val="3804"/>
              </a:lnSpc>
              <a:buFont typeface="Arial"/>
              <a:buChar char="•"/>
            </a:pPr>
            <a:r>
              <a:rPr lang="en-US" sz="2045">
                <a:solidFill>
                  <a:srgbClr val="000000"/>
                </a:solidFill>
                <a:latin typeface="Canva Sans"/>
                <a:ea typeface="Canva Sans"/>
                <a:cs typeface="Canva Sans"/>
                <a:sym typeface="Canva Sans"/>
              </a:rPr>
              <a:t>In-app service stickiness</a:t>
            </a:r>
          </a:p>
          <a:p>
            <a:pPr marL="441654" lvl="1" indent="-220827" algn="just">
              <a:lnSpc>
                <a:spcPts val="3804"/>
              </a:lnSpc>
              <a:buFont typeface="Arial"/>
              <a:buChar char="•"/>
            </a:pPr>
            <a:r>
              <a:rPr lang="en-US" sz="2045">
                <a:solidFill>
                  <a:srgbClr val="000000"/>
                </a:solidFill>
                <a:latin typeface="Canva Sans"/>
                <a:ea typeface="Canva Sans"/>
                <a:cs typeface="Canva Sans"/>
                <a:sym typeface="Canva Sans"/>
              </a:rPr>
              <a:t>Stronger B2B platform adoption</a:t>
            </a:r>
          </a:p>
          <a:p>
            <a:pPr marL="441654" lvl="1" indent="-220827" algn="just">
              <a:lnSpc>
                <a:spcPts val="3804"/>
              </a:lnSpc>
              <a:buFont typeface="Arial"/>
              <a:buChar char="•"/>
            </a:pPr>
            <a:r>
              <a:rPr lang="en-US" sz="2045">
                <a:solidFill>
                  <a:srgbClr val="000000"/>
                </a:solidFill>
                <a:latin typeface="Canva Sans"/>
                <a:ea typeface="Canva Sans"/>
                <a:cs typeface="Canva Sans"/>
                <a:sym typeface="Canva Sans"/>
              </a:rPr>
              <a:t>Embedded fintech services (credit, payroll, compliance tools)</a:t>
            </a:r>
          </a:p>
        </p:txBody>
      </p:sp>
      <p:sp>
        <p:nvSpPr>
          <p:cNvPr id="27" name="Freeform 27"/>
          <p:cNvSpPr/>
          <p:nvPr/>
        </p:nvSpPr>
        <p:spPr>
          <a:xfrm>
            <a:off x="10648379" y="-2931532"/>
            <a:ext cx="11426111" cy="7560626"/>
          </a:xfrm>
          <a:custGeom>
            <a:avLst/>
            <a:gdLst/>
            <a:ahLst/>
            <a:cxnLst/>
            <a:rect l="l" t="t" r="r" b="b"/>
            <a:pathLst>
              <a:path w="11426111" h="7560626">
                <a:moveTo>
                  <a:pt x="0" y="0"/>
                </a:moveTo>
                <a:lnTo>
                  <a:pt x="11426111" y="0"/>
                </a:lnTo>
                <a:lnTo>
                  <a:pt x="11426111" y="7560625"/>
                </a:lnTo>
                <a:lnTo>
                  <a:pt x="0" y="7560625"/>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8" name="Freeform 28"/>
          <p:cNvSpPr/>
          <p:nvPr/>
        </p:nvSpPr>
        <p:spPr>
          <a:xfrm>
            <a:off x="-2860121" y="4487214"/>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39035" y="335129"/>
            <a:ext cx="9854301" cy="6158938"/>
          </a:xfrm>
          <a:custGeom>
            <a:avLst/>
            <a:gdLst/>
            <a:ahLst/>
            <a:cxnLst/>
            <a:rect l="l" t="t" r="r" b="b"/>
            <a:pathLst>
              <a:path w="9854301" h="6158938">
                <a:moveTo>
                  <a:pt x="0" y="0"/>
                </a:moveTo>
                <a:lnTo>
                  <a:pt x="9854301" y="0"/>
                </a:lnTo>
                <a:lnTo>
                  <a:pt x="9854301" y="6158938"/>
                </a:lnTo>
                <a:lnTo>
                  <a:pt x="0" y="615893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0" y="420591"/>
            <a:ext cx="11240844" cy="2397761"/>
          </a:xfrm>
          <a:prstGeom prst="rect">
            <a:avLst/>
          </a:prstGeom>
        </p:spPr>
        <p:txBody>
          <a:bodyPr lIns="0" tIns="0" rIns="0" bIns="0" rtlCol="0" anchor="t">
            <a:spAutoFit/>
          </a:bodyPr>
          <a:lstStyle/>
          <a:p>
            <a:pPr algn="ctr">
              <a:lnSpc>
                <a:spcPts val="6439"/>
              </a:lnSpc>
              <a:spcBef>
                <a:spcPct val="0"/>
              </a:spcBef>
            </a:pPr>
            <a:r>
              <a:rPr lang="en-US" sz="4599">
                <a:solidFill>
                  <a:srgbClr val="5F259F"/>
                </a:solidFill>
                <a:latin typeface="League Spartan"/>
                <a:ea typeface="League Spartan"/>
                <a:cs typeface="League Spartan"/>
                <a:sym typeface="League Spartan"/>
              </a:rPr>
              <a:t>BRAND EQUITY – KELLER’S CBBE MODEL </a:t>
            </a:r>
          </a:p>
          <a:p>
            <a:pPr algn="ctr">
              <a:lnSpc>
                <a:spcPts val="6439"/>
              </a:lnSpc>
              <a:spcBef>
                <a:spcPct val="0"/>
              </a:spcBef>
            </a:pPr>
            <a:endParaRPr lang="en-US" sz="4599">
              <a:solidFill>
                <a:srgbClr val="5F259F"/>
              </a:solidFill>
              <a:latin typeface="League Spartan"/>
              <a:ea typeface="League Spartan"/>
              <a:cs typeface="League Spartan"/>
              <a:sym typeface="League Spartan"/>
            </a:endParaRPr>
          </a:p>
        </p:txBody>
      </p:sp>
      <p:grpSp>
        <p:nvGrpSpPr>
          <p:cNvPr id="4" name="Group 4"/>
          <p:cNvGrpSpPr/>
          <p:nvPr/>
        </p:nvGrpSpPr>
        <p:grpSpPr>
          <a:xfrm>
            <a:off x="605125" y="2368891"/>
            <a:ext cx="8394700" cy="7823899"/>
            <a:chOff x="0" y="0"/>
            <a:chExt cx="11192933" cy="10431865"/>
          </a:xfrm>
        </p:grpSpPr>
        <p:sp>
          <p:nvSpPr>
            <p:cNvPr id="5" name="Freeform 5"/>
            <p:cNvSpPr/>
            <p:nvPr/>
          </p:nvSpPr>
          <p:spPr>
            <a:xfrm>
              <a:off x="6049004" y="5321374"/>
              <a:ext cx="5110492" cy="5110492"/>
            </a:xfrm>
            <a:custGeom>
              <a:avLst/>
              <a:gdLst/>
              <a:ahLst/>
              <a:cxnLst/>
              <a:rect l="l" t="t" r="r" b="b"/>
              <a:pathLst>
                <a:path w="5110492" h="5110492">
                  <a:moveTo>
                    <a:pt x="0" y="0"/>
                  </a:moveTo>
                  <a:lnTo>
                    <a:pt x="5110492" y="0"/>
                  </a:lnTo>
                  <a:lnTo>
                    <a:pt x="5110492" y="5110491"/>
                  </a:lnTo>
                  <a:lnTo>
                    <a:pt x="0" y="51104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5632041" y="5457882"/>
              <a:ext cx="1091312" cy="1091312"/>
            </a:xfrm>
            <a:custGeom>
              <a:avLst/>
              <a:gdLst/>
              <a:ahLst/>
              <a:cxnLst/>
              <a:rect l="l" t="t" r="r" b="b"/>
              <a:pathLst>
                <a:path w="1091312" h="1091312">
                  <a:moveTo>
                    <a:pt x="0" y="0"/>
                  </a:moveTo>
                  <a:lnTo>
                    <a:pt x="1091311" y="0"/>
                  </a:lnTo>
                  <a:lnTo>
                    <a:pt x="1091311" y="1091311"/>
                  </a:lnTo>
                  <a:lnTo>
                    <a:pt x="0" y="10913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5706902" y="5532743"/>
              <a:ext cx="941588" cy="941588"/>
            </a:xfrm>
            <a:custGeom>
              <a:avLst/>
              <a:gdLst/>
              <a:ahLst/>
              <a:cxnLst/>
              <a:rect l="l" t="t" r="r" b="b"/>
              <a:pathLst>
                <a:path w="941588" h="941588">
                  <a:moveTo>
                    <a:pt x="0" y="0"/>
                  </a:moveTo>
                  <a:lnTo>
                    <a:pt x="941589" y="0"/>
                  </a:lnTo>
                  <a:lnTo>
                    <a:pt x="941589" y="941589"/>
                  </a:lnTo>
                  <a:lnTo>
                    <a:pt x="0" y="941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TextBox 8"/>
            <p:cNvSpPr txBox="1"/>
            <p:nvPr/>
          </p:nvSpPr>
          <p:spPr>
            <a:xfrm>
              <a:off x="5622710" y="5700210"/>
              <a:ext cx="1109972" cy="549505"/>
            </a:xfrm>
            <a:prstGeom prst="rect">
              <a:avLst/>
            </a:prstGeom>
          </p:spPr>
          <p:txBody>
            <a:bodyPr lIns="0" tIns="0" rIns="0" bIns="0" rtlCol="0" anchor="t">
              <a:spAutoFit/>
            </a:bodyPr>
            <a:lstStyle/>
            <a:p>
              <a:pPr algn="ctr">
                <a:lnSpc>
                  <a:spcPts val="3438"/>
                </a:lnSpc>
              </a:pPr>
              <a:r>
                <a:rPr lang="en-US" sz="2456" b="1" spc="24">
                  <a:solidFill>
                    <a:srgbClr val="FFFFFF"/>
                  </a:solidFill>
                  <a:latin typeface="Inter Bold"/>
                  <a:ea typeface="Inter Bold"/>
                  <a:cs typeface="Inter Bold"/>
                  <a:sym typeface="Inter Bold"/>
                </a:rPr>
                <a:t>04</a:t>
              </a:r>
            </a:p>
          </p:txBody>
        </p:sp>
        <p:sp>
          <p:nvSpPr>
            <p:cNvPr id="9" name="TextBox 9"/>
            <p:cNvSpPr txBox="1"/>
            <p:nvPr/>
          </p:nvSpPr>
          <p:spPr>
            <a:xfrm>
              <a:off x="6123267" y="5512730"/>
              <a:ext cx="4868173" cy="1036463"/>
            </a:xfrm>
            <a:prstGeom prst="rect">
              <a:avLst/>
            </a:prstGeom>
          </p:spPr>
          <p:txBody>
            <a:bodyPr lIns="0" tIns="0" rIns="0" bIns="0" rtlCol="0" anchor="t">
              <a:spAutoFit/>
            </a:bodyPr>
            <a:lstStyle/>
            <a:p>
              <a:pPr algn="ctr">
                <a:lnSpc>
                  <a:spcPts val="3222"/>
                </a:lnSpc>
              </a:pPr>
              <a:r>
                <a:rPr lang="en-US" sz="2302" b="1" spc="23">
                  <a:solidFill>
                    <a:srgbClr val="FFFFFF"/>
                  </a:solidFill>
                  <a:latin typeface="Alegreya Bold"/>
                  <a:ea typeface="Alegreya Bold"/>
                  <a:cs typeface="Alegreya Bold"/>
                  <a:sym typeface="Alegreya Bold"/>
                </a:rPr>
                <a:t>Consumer</a:t>
              </a:r>
            </a:p>
            <a:p>
              <a:pPr algn="ctr">
                <a:lnSpc>
                  <a:spcPts val="3222"/>
                </a:lnSpc>
              </a:pPr>
              <a:r>
                <a:rPr lang="en-US" sz="2302" b="1" spc="23">
                  <a:solidFill>
                    <a:srgbClr val="FFFFFF"/>
                  </a:solidFill>
                  <a:latin typeface="Alegreya Bold"/>
                  <a:ea typeface="Alegreya Bold"/>
                  <a:cs typeface="Alegreya Bold"/>
                  <a:sym typeface="Alegreya Bold"/>
                </a:rPr>
                <a:t> Judgments</a:t>
              </a:r>
            </a:p>
          </p:txBody>
        </p:sp>
        <p:sp>
          <p:nvSpPr>
            <p:cNvPr id="10" name="TextBox 10"/>
            <p:cNvSpPr txBox="1"/>
            <p:nvPr/>
          </p:nvSpPr>
          <p:spPr>
            <a:xfrm>
              <a:off x="6085926" y="6871724"/>
              <a:ext cx="4855459" cy="1946893"/>
            </a:xfrm>
            <a:prstGeom prst="rect">
              <a:avLst/>
            </a:prstGeom>
          </p:spPr>
          <p:txBody>
            <a:bodyPr lIns="0" tIns="0" rIns="0" bIns="0" rtlCol="0" anchor="t">
              <a:spAutoFit/>
            </a:bodyPr>
            <a:lstStyle/>
            <a:p>
              <a:pPr marL="461595" lvl="1" indent="-230797" algn="l">
                <a:lnSpc>
                  <a:spcPts val="2993"/>
                </a:lnSpc>
                <a:buFont typeface="Arial"/>
                <a:buChar char="•"/>
              </a:pPr>
              <a:r>
                <a:rPr lang="en-US" sz="2138">
                  <a:solidFill>
                    <a:srgbClr val="FFFFFF"/>
                  </a:solidFill>
                  <a:latin typeface="Canva Sans"/>
                  <a:ea typeface="Canva Sans"/>
                  <a:cs typeface="Canva Sans"/>
                  <a:sym typeface="Canva Sans"/>
                </a:rPr>
                <a:t>Rated highly on credibility, expertise, security &amp; service reliability.</a:t>
              </a:r>
            </a:p>
          </p:txBody>
        </p:sp>
        <p:sp>
          <p:nvSpPr>
            <p:cNvPr id="11" name="Freeform 11"/>
            <p:cNvSpPr/>
            <p:nvPr/>
          </p:nvSpPr>
          <p:spPr>
            <a:xfrm>
              <a:off x="487424" y="0"/>
              <a:ext cx="5168723" cy="5157178"/>
            </a:xfrm>
            <a:custGeom>
              <a:avLst/>
              <a:gdLst/>
              <a:ahLst/>
              <a:cxnLst/>
              <a:rect l="l" t="t" r="r" b="b"/>
              <a:pathLst>
                <a:path w="5168723" h="5157178">
                  <a:moveTo>
                    <a:pt x="0" y="0"/>
                  </a:moveTo>
                  <a:lnTo>
                    <a:pt x="5168723" y="0"/>
                  </a:lnTo>
                  <a:lnTo>
                    <a:pt x="5168723" y="5157178"/>
                  </a:lnTo>
                  <a:lnTo>
                    <a:pt x="0" y="5157178"/>
                  </a:lnTo>
                  <a:lnTo>
                    <a:pt x="0" y="0"/>
                  </a:lnTo>
                  <a:close/>
                </a:path>
              </a:pathLst>
            </a:custGeom>
            <a:blipFill>
              <a:blip r:embed="rId9">
                <a:extLst>
                  <a:ext uri="{96DAC541-7B7A-43D3-8B79-37D633B846F1}">
                    <asvg:svgBlip xmlns:asvg="http://schemas.microsoft.com/office/drawing/2016/SVG/main" r:embed="rId10"/>
                  </a:ext>
                </a:extLst>
              </a:blip>
              <a:stretch>
                <a:fillRect t="-111" b="-111"/>
              </a:stretch>
            </a:blipFill>
          </p:spPr>
          <p:txBody>
            <a:bodyPr/>
            <a:lstStyle/>
            <a:p>
              <a:endParaRPr lang="en-IN"/>
            </a:p>
          </p:txBody>
        </p:sp>
        <p:sp>
          <p:nvSpPr>
            <p:cNvPr id="12" name="TextBox 12"/>
            <p:cNvSpPr txBox="1"/>
            <p:nvPr/>
          </p:nvSpPr>
          <p:spPr>
            <a:xfrm>
              <a:off x="861446" y="291250"/>
              <a:ext cx="4535870" cy="862757"/>
            </a:xfrm>
            <a:prstGeom prst="rect">
              <a:avLst/>
            </a:prstGeom>
          </p:spPr>
          <p:txBody>
            <a:bodyPr lIns="0" tIns="0" rIns="0" bIns="0" rtlCol="0" anchor="t">
              <a:spAutoFit/>
            </a:bodyPr>
            <a:lstStyle/>
            <a:p>
              <a:pPr algn="ctr">
                <a:lnSpc>
                  <a:spcPts val="2659"/>
                </a:lnSpc>
              </a:pPr>
              <a:r>
                <a:rPr lang="en-US" sz="1899" b="1" spc="18">
                  <a:solidFill>
                    <a:srgbClr val="FFFFFF"/>
                  </a:solidFill>
                  <a:latin typeface="Alegreya Bold"/>
                  <a:ea typeface="Alegreya Bold"/>
                  <a:cs typeface="Alegreya Bold"/>
                  <a:sym typeface="Alegreya Bold"/>
                </a:rPr>
                <a:t>Brand Salience </a:t>
              </a:r>
            </a:p>
            <a:p>
              <a:pPr algn="ctr">
                <a:lnSpc>
                  <a:spcPts val="2659"/>
                </a:lnSpc>
              </a:pPr>
              <a:r>
                <a:rPr lang="en-US" sz="1899" b="1" spc="18">
                  <a:solidFill>
                    <a:srgbClr val="FFFFFF"/>
                  </a:solidFill>
                  <a:latin typeface="Alegreya Bold"/>
                  <a:ea typeface="Alegreya Bold"/>
                  <a:cs typeface="Alegreya Bold"/>
                  <a:sym typeface="Alegreya Bold"/>
                </a:rPr>
                <a:t>(WHO are you?)</a:t>
              </a:r>
            </a:p>
          </p:txBody>
        </p:sp>
        <p:sp>
          <p:nvSpPr>
            <p:cNvPr id="13" name="TextBox 13"/>
            <p:cNvSpPr txBox="1"/>
            <p:nvPr/>
          </p:nvSpPr>
          <p:spPr>
            <a:xfrm>
              <a:off x="545656" y="1411198"/>
              <a:ext cx="4872007" cy="3650705"/>
            </a:xfrm>
            <a:prstGeom prst="rect">
              <a:avLst/>
            </a:prstGeom>
          </p:spPr>
          <p:txBody>
            <a:bodyPr lIns="0" tIns="0" rIns="0" bIns="0" rtlCol="0" anchor="t">
              <a:spAutoFit/>
            </a:bodyPr>
            <a:lstStyle/>
            <a:p>
              <a:pPr marL="377253" lvl="1" indent="-188626" algn="l">
                <a:lnSpc>
                  <a:spcPts val="2446"/>
                </a:lnSpc>
                <a:buFont typeface="Arial"/>
                <a:buChar char="•"/>
              </a:pPr>
              <a:r>
                <a:rPr lang="en-US" sz="1747">
                  <a:solidFill>
                    <a:srgbClr val="FFFFFF"/>
                  </a:solidFill>
                  <a:latin typeface="Canva Sans"/>
                  <a:ea typeface="Canva Sans"/>
                  <a:cs typeface="Canva Sans"/>
                  <a:sym typeface="Canva Sans"/>
                </a:rPr>
                <a:t>Everyday payment usage = strong top-of-mind recall.</a:t>
              </a:r>
            </a:p>
            <a:p>
              <a:pPr marL="377253" lvl="1" indent="-188626" algn="l">
                <a:lnSpc>
                  <a:spcPts val="2446"/>
                </a:lnSpc>
                <a:buFont typeface="Arial"/>
                <a:buChar char="•"/>
              </a:pPr>
              <a:r>
                <a:rPr lang="en-US" sz="1747">
                  <a:solidFill>
                    <a:srgbClr val="FFFFFF"/>
                  </a:solidFill>
                  <a:latin typeface="Canva Sans"/>
                  <a:ea typeface="Canva Sans"/>
                  <a:cs typeface="Canva Sans"/>
                  <a:sym typeface="Canva Sans"/>
                </a:rPr>
                <a:t>MSME Insurance link → boosts trust + safety + financial reliability.</a:t>
              </a:r>
            </a:p>
            <a:p>
              <a:pPr marL="377253" lvl="1" indent="-188626" algn="l">
                <a:lnSpc>
                  <a:spcPts val="2446"/>
                </a:lnSpc>
                <a:buFont typeface="Arial"/>
                <a:buChar char="•"/>
              </a:pPr>
              <a:r>
                <a:rPr lang="en-US" sz="1747">
                  <a:solidFill>
                    <a:srgbClr val="FFFFFF"/>
                  </a:solidFill>
                  <a:latin typeface="Canva Sans"/>
                  <a:ea typeface="Canva Sans"/>
                  <a:cs typeface="Canva Sans"/>
                  <a:sym typeface="Canva Sans"/>
                </a:rPr>
                <a:t>Positioning: A dependable digital financial partner for business transactions.</a:t>
              </a:r>
            </a:p>
            <a:p>
              <a:pPr algn="l">
                <a:lnSpc>
                  <a:spcPts val="2586"/>
                </a:lnSpc>
              </a:pPr>
              <a:endParaRPr lang="en-US" sz="1747">
                <a:solidFill>
                  <a:srgbClr val="FFFFFF"/>
                </a:solidFill>
                <a:latin typeface="Canva Sans"/>
                <a:ea typeface="Canva Sans"/>
                <a:cs typeface="Canva Sans"/>
                <a:sym typeface="Canva Sans"/>
              </a:endParaRPr>
            </a:p>
          </p:txBody>
        </p:sp>
        <p:sp>
          <p:nvSpPr>
            <p:cNvPr id="14" name="Freeform 14"/>
            <p:cNvSpPr/>
            <p:nvPr/>
          </p:nvSpPr>
          <p:spPr>
            <a:xfrm>
              <a:off x="0" y="88991"/>
              <a:ext cx="1091312" cy="1091312"/>
            </a:xfrm>
            <a:custGeom>
              <a:avLst/>
              <a:gdLst/>
              <a:ahLst/>
              <a:cxnLst/>
              <a:rect l="l" t="t" r="r" b="b"/>
              <a:pathLst>
                <a:path w="1091312" h="1091312">
                  <a:moveTo>
                    <a:pt x="0" y="0"/>
                  </a:moveTo>
                  <a:lnTo>
                    <a:pt x="1091312" y="0"/>
                  </a:lnTo>
                  <a:lnTo>
                    <a:pt x="1091312" y="1091312"/>
                  </a:lnTo>
                  <a:lnTo>
                    <a:pt x="0" y="10913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5" name="Freeform 15"/>
            <p:cNvSpPr/>
            <p:nvPr/>
          </p:nvSpPr>
          <p:spPr>
            <a:xfrm>
              <a:off x="82777" y="171768"/>
              <a:ext cx="925759" cy="925759"/>
            </a:xfrm>
            <a:custGeom>
              <a:avLst/>
              <a:gdLst/>
              <a:ahLst/>
              <a:cxnLst/>
              <a:rect l="l" t="t" r="r" b="b"/>
              <a:pathLst>
                <a:path w="925759" h="925759">
                  <a:moveTo>
                    <a:pt x="0" y="0"/>
                  </a:moveTo>
                  <a:lnTo>
                    <a:pt x="925758" y="0"/>
                  </a:lnTo>
                  <a:lnTo>
                    <a:pt x="925758" y="925758"/>
                  </a:lnTo>
                  <a:lnTo>
                    <a:pt x="0" y="9257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6" name="TextBox 16"/>
            <p:cNvSpPr txBox="1"/>
            <p:nvPr/>
          </p:nvSpPr>
          <p:spPr>
            <a:xfrm>
              <a:off x="0" y="335810"/>
              <a:ext cx="1091312" cy="531703"/>
            </a:xfrm>
            <a:prstGeom prst="rect">
              <a:avLst/>
            </a:prstGeom>
          </p:spPr>
          <p:txBody>
            <a:bodyPr lIns="0" tIns="0" rIns="0" bIns="0" rtlCol="0" anchor="t">
              <a:spAutoFit/>
            </a:bodyPr>
            <a:lstStyle/>
            <a:p>
              <a:pPr algn="ctr">
                <a:lnSpc>
                  <a:spcPts val="3380"/>
                </a:lnSpc>
              </a:pPr>
              <a:r>
                <a:rPr lang="en-US" sz="2414" b="1" spc="24">
                  <a:solidFill>
                    <a:srgbClr val="FFFFFF"/>
                  </a:solidFill>
                  <a:latin typeface="Inter Bold"/>
                  <a:ea typeface="Inter Bold"/>
                  <a:cs typeface="Inter Bold"/>
                  <a:sym typeface="Inter Bold"/>
                </a:rPr>
                <a:t>01</a:t>
              </a:r>
            </a:p>
          </p:txBody>
        </p:sp>
        <p:sp>
          <p:nvSpPr>
            <p:cNvPr id="17" name="Freeform 17"/>
            <p:cNvSpPr/>
            <p:nvPr/>
          </p:nvSpPr>
          <p:spPr>
            <a:xfrm>
              <a:off x="6024210" y="0"/>
              <a:ext cx="5168723" cy="5168723"/>
            </a:xfrm>
            <a:custGeom>
              <a:avLst/>
              <a:gdLst/>
              <a:ahLst/>
              <a:cxnLst/>
              <a:rect l="l" t="t" r="r" b="b"/>
              <a:pathLst>
                <a:path w="5168723" h="5168723">
                  <a:moveTo>
                    <a:pt x="0" y="0"/>
                  </a:moveTo>
                  <a:lnTo>
                    <a:pt x="5168723" y="0"/>
                  </a:lnTo>
                  <a:lnTo>
                    <a:pt x="5168723" y="5168723"/>
                  </a:lnTo>
                  <a:lnTo>
                    <a:pt x="0" y="51687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8" name="TextBox 18"/>
            <p:cNvSpPr txBox="1"/>
            <p:nvPr/>
          </p:nvSpPr>
          <p:spPr>
            <a:xfrm>
              <a:off x="6273414" y="272922"/>
              <a:ext cx="4718025" cy="1891167"/>
            </a:xfrm>
            <a:prstGeom prst="rect">
              <a:avLst/>
            </a:prstGeom>
          </p:spPr>
          <p:txBody>
            <a:bodyPr lIns="0" tIns="0" rIns="0" bIns="0" rtlCol="0" anchor="t">
              <a:spAutoFit/>
            </a:bodyPr>
            <a:lstStyle/>
            <a:p>
              <a:pPr algn="ctr">
                <a:lnSpc>
                  <a:spcPts val="2852"/>
                </a:lnSpc>
              </a:pPr>
              <a:r>
                <a:rPr lang="en-US" sz="2037" b="1" spc="20">
                  <a:solidFill>
                    <a:srgbClr val="FFFFFF"/>
                  </a:solidFill>
                  <a:latin typeface="Alegreya Bold"/>
                  <a:ea typeface="Alegreya Bold"/>
                  <a:cs typeface="Alegreya Bold"/>
                  <a:sym typeface="Alegreya Bold"/>
                </a:rPr>
                <a:t>2. Brand Performance (WHAT do you do?)</a:t>
              </a:r>
            </a:p>
            <a:p>
              <a:pPr marL="439852" lvl="1" indent="-219926" algn="ctr">
                <a:lnSpc>
                  <a:spcPts val="2852"/>
                </a:lnSpc>
                <a:buFont typeface="Arial"/>
                <a:buChar char="•"/>
              </a:pPr>
              <a:endParaRPr lang="en-US" sz="2037" b="1" spc="20">
                <a:solidFill>
                  <a:srgbClr val="FFFFFF"/>
                </a:solidFill>
                <a:latin typeface="Alegreya Bold"/>
                <a:ea typeface="Alegreya Bold"/>
                <a:cs typeface="Alegreya Bold"/>
                <a:sym typeface="Alegreya Bold"/>
              </a:endParaRPr>
            </a:p>
            <a:p>
              <a:pPr algn="ctr">
                <a:lnSpc>
                  <a:spcPts val="2852"/>
                </a:lnSpc>
              </a:pPr>
              <a:endParaRPr lang="en-US" sz="2037" b="1" spc="20">
                <a:solidFill>
                  <a:srgbClr val="FFFFFF"/>
                </a:solidFill>
                <a:latin typeface="Alegreya Bold"/>
                <a:ea typeface="Alegreya Bold"/>
                <a:cs typeface="Alegreya Bold"/>
                <a:sym typeface="Alegreya Bold"/>
              </a:endParaRPr>
            </a:p>
          </p:txBody>
        </p:sp>
        <p:sp>
          <p:nvSpPr>
            <p:cNvPr id="19" name="TextBox 19"/>
            <p:cNvSpPr txBox="1"/>
            <p:nvPr/>
          </p:nvSpPr>
          <p:spPr>
            <a:xfrm>
              <a:off x="6273414" y="1429230"/>
              <a:ext cx="4662110" cy="3627327"/>
            </a:xfrm>
            <a:prstGeom prst="rect">
              <a:avLst/>
            </a:prstGeom>
          </p:spPr>
          <p:txBody>
            <a:bodyPr lIns="0" tIns="0" rIns="0" bIns="0" rtlCol="0" anchor="t">
              <a:spAutoFit/>
            </a:bodyPr>
            <a:lstStyle/>
            <a:p>
              <a:pPr marL="375159" lvl="1" indent="-187580" algn="l">
                <a:lnSpc>
                  <a:spcPts val="2432"/>
                </a:lnSpc>
                <a:buFont typeface="Arial"/>
                <a:buChar char="•"/>
              </a:pPr>
              <a:r>
                <a:rPr lang="en-US" sz="1737">
                  <a:solidFill>
                    <a:srgbClr val="FFFFFF"/>
                  </a:solidFill>
                  <a:latin typeface="Canva Sans"/>
                  <a:ea typeface="Canva Sans"/>
                  <a:cs typeface="Canva Sans"/>
                  <a:sym typeface="Canva Sans"/>
                </a:rPr>
                <a:t>Easy onboarding &amp; insurer comparison.</a:t>
              </a:r>
            </a:p>
            <a:p>
              <a:pPr marL="375159" lvl="1" indent="-187580" algn="l">
                <a:lnSpc>
                  <a:spcPts val="2432"/>
                </a:lnSpc>
                <a:buFont typeface="Arial"/>
                <a:buChar char="•"/>
              </a:pPr>
              <a:r>
                <a:rPr lang="en-US" sz="1737">
                  <a:solidFill>
                    <a:srgbClr val="FFFFFF"/>
                  </a:solidFill>
                  <a:latin typeface="Canva Sans"/>
                  <a:ea typeface="Canva Sans"/>
                  <a:cs typeface="Canva Sans"/>
                  <a:sym typeface="Canva Sans"/>
                </a:rPr>
                <a:t>AI-based risk report &amp; hybrid advisement.</a:t>
              </a:r>
            </a:p>
            <a:p>
              <a:pPr marL="375159" lvl="1" indent="-187580" algn="l">
                <a:lnSpc>
                  <a:spcPts val="2432"/>
                </a:lnSpc>
                <a:buFont typeface="Arial"/>
                <a:buChar char="•"/>
              </a:pPr>
              <a:r>
                <a:rPr lang="en-US" sz="1737">
                  <a:solidFill>
                    <a:srgbClr val="FFFFFF"/>
                  </a:solidFill>
                  <a:latin typeface="Canva Sans"/>
                  <a:ea typeface="Canva Sans"/>
                  <a:cs typeface="Canva Sans"/>
                  <a:sym typeface="Canva Sans"/>
                </a:rPr>
                <a:t>Hand-picked insurers + multilingual support.</a:t>
              </a:r>
            </a:p>
            <a:p>
              <a:pPr marL="375159" lvl="1" indent="-187580" algn="l">
                <a:lnSpc>
                  <a:spcPts val="2432"/>
                </a:lnSpc>
                <a:buFont typeface="Arial"/>
                <a:buChar char="•"/>
              </a:pPr>
              <a:r>
                <a:rPr lang="en-US" sz="1737">
                  <a:solidFill>
                    <a:srgbClr val="FFFFFF"/>
                  </a:solidFill>
                  <a:latin typeface="Canva Sans"/>
                  <a:ea typeface="Canva Sans"/>
                  <a:cs typeface="Canva Sans"/>
                  <a:sym typeface="Canva Sans"/>
                </a:rPr>
                <a:t>Smooth claims assistance with high reliability.</a:t>
              </a:r>
            </a:p>
            <a:p>
              <a:pPr algn="l">
                <a:lnSpc>
                  <a:spcPts val="2432"/>
                </a:lnSpc>
              </a:pPr>
              <a:endParaRPr lang="en-US" sz="1737">
                <a:solidFill>
                  <a:srgbClr val="FFFFFF"/>
                </a:solidFill>
                <a:latin typeface="Canva Sans"/>
                <a:ea typeface="Canva Sans"/>
                <a:cs typeface="Canva Sans"/>
                <a:sym typeface="Canva Sans"/>
              </a:endParaRPr>
            </a:p>
          </p:txBody>
        </p:sp>
        <p:sp>
          <p:nvSpPr>
            <p:cNvPr id="20" name="Freeform 20"/>
            <p:cNvSpPr/>
            <p:nvPr/>
          </p:nvSpPr>
          <p:spPr>
            <a:xfrm>
              <a:off x="5599093" y="88991"/>
              <a:ext cx="1148564" cy="1148564"/>
            </a:xfrm>
            <a:custGeom>
              <a:avLst/>
              <a:gdLst/>
              <a:ahLst/>
              <a:cxnLst/>
              <a:rect l="l" t="t" r="r" b="b"/>
              <a:pathLst>
                <a:path w="1148564" h="1148564">
                  <a:moveTo>
                    <a:pt x="0" y="0"/>
                  </a:moveTo>
                  <a:lnTo>
                    <a:pt x="1148564" y="0"/>
                  </a:lnTo>
                  <a:lnTo>
                    <a:pt x="1148564" y="1148564"/>
                  </a:lnTo>
                  <a:lnTo>
                    <a:pt x="0" y="114856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21" name="Freeform 21"/>
            <p:cNvSpPr/>
            <p:nvPr/>
          </p:nvSpPr>
          <p:spPr>
            <a:xfrm>
              <a:off x="5677882" y="167780"/>
              <a:ext cx="990986" cy="990986"/>
            </a:xfrm>
            <a:custGeom>
              <a:avLst/>
              <a:gdLst/>
              <a:ahLst/>
              <a:cxnLst/>
              <a:rect l="l" t="t" r="r" b="b"/>
              <a:pathLst>
                <a:path w="990986" h="990986">
                  <a:moveTo>
                    <a:pt x="0" y="0"/>
                  </a:moveTo>
                  <a:lnTo>
                    <a:pt x="990986" y="0"/>
                  </a:lnTo>
                  <a:lnTo>
                    <a:pt x="990986" y="990986"/>
                  </a:lnTo>
                  <a:lnTo>
                    <a:pt x="0" y="99098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22" name="TextBox 22"/>
            <p:cNvSpPr txBox="1"/>
            <p:nvPr/>
          </p:nvSpPr>
          <p:spPr>
            <a:xfrm>
              <a:off x="5589273" y="347031"/>
              <a:ext cx="1168203" cy="575335"/>
            </a:xfrm>
            <a:prstGeom prst="rect">
              <a:avLst/>
            </a:prstGeom>
          </p:spPr>
          <p:txBody>
            <a:bodyPr lIns="0" tIns="0" rIns="0" bIns="0" rtlCol="0" anchor="t">
              <a:spAutoFit/>
            </a:bodyPr>
            <a:lstStyle/>
            <a:p>
              <a:pPr algn="ctr">
                <a:lnSpc>
                  <a:spcPts val="3618"/>
                </a:lnSpc>
              </a:pPr>
              <a:r>
                <a:rPr lang="en-US" sz="2584" b="1" spc="25">
                  <a:solidFill>
                    <a:srgbClr val="FFFFFF"/>
                  </a:solidFill>
                  <a:latin typeface="Inter Bold"/>
                  <a:ea typeface="Inter Bold"/>
                  <a:cs typeface="Inter Bold"/>
                  <a:sym typeface="Inter Bold"/>
                </a:rPr>
                <a:t>02</a:t>
              </a:r>
            </a:p>
          </p:txBody>
        </p:sp>
        <p:sp>
          <p:nvSpPr>
            <p:cNvPr id="23" name="Freeform 23"/>
            <p:cNvSpPr/>
            <p:nvPr/>
          </p:nvSpPr>
          <p:spPr>
            <a:xfrm>
              <a:off x="545656" y="5321374"/>
              <a:ext cx="5110492" cy="5110492"/>
            </a:xfrm>
            <a:custGeom>
              <a:avLst/>
              <a:gdLst/>
              <a:ahLst/>
              <a:cxnLst/>
              <a:rect l="l" t="t" r="r" b="b"/>
              <a:pathLst>
                <a:path w="5110492" h="5110492">
                  <a:moveTo>
                    <a:pt x="0" y="0"/>
                  </a:moveTo>
                  <a:lnTo>
                    <a:pt x="5110491" y="0"/>
                  </a:lnTo>
                  <a:lnTo>
                    <a:pt x="5110491" y="5110491"/>
                  </a:lnTo>
                  <a:lnTo>
                    <a:pt x="0" y="511049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24" name="TextBox 24"/>
            <p:cNvSpPr txBox="1"/>
            <p:nvPr/>
          </p:nvSpPr>
          <p:spPr>
            <a:xfrm>
              <a:off x="1110192" y="5744362"/>
              <a:ext cx="4038377" cy="919623"/>
            </a:xfrm>
            <a:prstGeom prst="rect">
              <a:avLst/>
            </a:prstGeom>
          </p:spPr>
          <p:txBody>
            <a:bodyPr lIns="0" tIns="0" rIns="0" bIns="0" rtlCol="0" anchor="t">
              <a:spAutoFit/>
            </a:bodyPr>
            <a:lstStyle/>
            <a:p>
              <a:pPr algn="ctr">
                <a:lnSpc>
                  <a:spcPts val="2802"/>
                </a:lnSpc>
              </a:pPr>
              <a:r>
                <a:rPr lang="en-US" sz="2002" b="1" spc="20">
                  <a:solidFill>
                    <a:srgbClr val="FFFFFF"/>
                  </a:solidFill>
                  <a:latin typeface="Alegreya Bold"/>
                  <a:ea typeface="Alegreya Bold"/>
                  <a:cs typeface="Alegreya Bold"/>
                  <a:sym typeface="Alegreya Bold"/>
                </a:rPr>
                <a:t>Brand Imagery (HOW do you make me feel?)</a:t>
              </a:r>
            </a:p>
          </p:txBody>
        </p:sp>
        <p:sp>
          <p:nvSpPr>
            <p:cNvPr id="25" name="TextBox 25"/>
            <p:cNvSpPr txBox="1"/>
            <p:nvPr/>
          </p:nvSpPr>
          <p:spPr>
            <a:xfrm>
              <a:off x="682267" y="7121204"/>
              <a:ext cx="4598785" cy="2892315"/>
            </a:xfrm>
            <a:prstGeom prst="rect">
              <a:avLst/>
            </a:prstGeom>
          </p:spPr>
          <p:txBody>
            <a:bodyPr lIns="0" tIns="0" rIns="0" bIns="0" rtlCol="0" anchor="t">
              <a:spAutoFit/>
            </a:bodyPr>
            <a:lstStyle/>
            <a:p>
              <a:pPr marL="385275" lvl="1" indent="-192637" algn="l">
                <a:lnSpc>
                  <a:spcPts val="2498"/>
                </a:lnSpc>
                <a:buFont typeface="Arial"/>
                <a:buChar char="•"/>
              </a:pPr>
              <a:r>
                <a:rPr lang="en-US" sz="1784">
                  <a:solidFill>
                    <a:srgbClr val="FFFFFF"/>
                  </a:solidFill>
                  <a:latin typeface="Canva Sans"/>
                  <a:ea typeface="Canva Sans"/>
                  <a:cs typeface="Canva Sans"/>
                  <a:sym typeface="Canva Sans"/>
                </a:rPr>
                <a:t>Safe &amp; trustworthy</a:t>
              </a:r>
            </a:p>
            <a:p>
              <a:pPr marL="385275" lvl="1" indent="-192637" algn="l">
                <a:lnSpc>
                  <a:spcPts val="2498"/>
                </a:lnSpc>
                <a:buFont typeface="Arial"/>
                <a:buChar char="•"/>
              </a:pPr>
              <a:r>
                <a:rPr lang="en-US" sz="1784">
                  <a:solidFill>
                    <a:srgbClr val="FFFFFF"/>
                  </a:solidFill>
                  <a:latin typeface="Canva Sans"/>
                  <a:ea typeface="Canva Sans"/>
                  <a:cs typeface="Canva Sans"/>
                  <a:sym typeface="Canva Sans"/>
                </a:rPr>
                <a:t>Reliable &amp; simple</a:t>
              </a:r>
            </a:p>
            <a:p>
              <a:pPr marL="385275" lvl="1" indent="-192637" algn="l">
                <a:lnSpc>
                  <a:spcPts val="2498"/>
                </a:lnSpc>
                <a:buFont typeface="Arial"/>
                <a:buChar char="•"/>
              </a:pPr>
              <a:r>
                <a:rPr lang="en-US" sz="1784">
                  <a:solidFill>
                    <a:srgbClr val="FFFFFF"/>
                  </a:solidFill>
                  <a:latin typeface="Canva Sans"/>
                  <a:ea typeface="Canva Sans"/>
                  <a:cs typeface="Canva Sans"/>
                  <a:sym typeface="Canva Sans"/>
                </a:rPr>
                <a:t>Supportive guidance</a:t>
              </a:r>
            </a:p>
            <a:p>
              <a:pPr marL="385275" lvl="1" indent="-192637" algn="l">
                <a:lnSpc>
                  <a:spcPts val="2498"/>
                </a:lnSpc>
                <a:buFont typeface="Arial"/>
                <a:buChar char="•"/>
              </a:pPr>
              <a:r>
                <a:rPr lang="en-US" sz="1784">
                  <a:solidFill>
                    <a:srgbClr val="FFFFFF"/>
                  </a:solidFill>
                  <a:latin typeface="Canva Sans"/>
                  <a:ea typeface="Canva Sans"/>
                  <a:cs typeface="Canva Sans"/>
                  <a:sym typeface="Canva Sans"/>
                </a:rPr>
                <a:t>Multiple language comfort</a:t>
              </a:r>
            </a:p>
            <a:p>
              <a:pPr marL="385275" lvl="1" indent="-192637" algn="l">
                <a:lnSpc>
                  <a:spcPts val="2498"/>
                </a:lnSpc>
                <a:buFont typeface="Arial"/>
                <a:buChar char="•"/>
              </a:pPr>
              <a:r>
                <a:rPr lang="en-US" sz="1784">
                  <a:solidFill>
                    <a:srgbClr val="FFFFFF"/>
                  </a:solidFill>
                  <a:latin typeface="Canva Sans"/>
                  <a:ea typeface="Canva Sans"/>
                  <a:cs typeface="Canva Sans"/>
                  <a:sym typeface="Canva Sans"/>
                </a:rPr>
                <a:t>Result: Strong emotional connection → reduced fear in buying insurance.</a:t>
              </a:r>
            </a:p>
          </p:txBody>
        </p:sp>
      </p:grpSp>
      <p:grpSp>
        <p:nvGrpSpPr>
          <p:cNvPr id="26" name="Group 26"/>
          <p:cNvGrpSpPr/>
          <p:nvPr/>
        </p:nvGrpSpPr>
        <p:grpSpPr>
          <a:xfrm>
            <a:off x="815139" y="6158938"/>
            <a:ext cx="681719" cy="670258"/>
            <a:chOff x="0" y="0"/>
            <a:chExt cx="908958" cy="893677"/>
          </a:xfrm>
        </p:grpSpPr>
        <p:sp>
          <p:nvSpPr>
            <p:cNvPr id="27" name="Freeform 27"/>
            <p:cNvSpPr/>
            <p:nvPr/>
          </p:nvSpPr>
          <p:spPr>
            <a:xfrm>
              <a:off x="7641" y="0"/>
              <a:ext cx="893677" cy="893677"/>
            </a:xfrm>
            <a:custGeom>
              <a:avLst/>
              <a:gdLst/>
              <a:ahLst/>
              <a:cxnLst/>
              <a:rect l="l" t="t" r="r" b="b"/>
              <a:pathLst>
                <a:path w="893677" h="893677">
                  <a:moveTo>
                    <a:pt x="0" y="0"/>
                  </a:moveTo>
                  <a:lnTo>
                    <a:pt x="893677" y="0"/>
                  </a:lnTo>
                  <a:lnTo>
                    <a:pt x="893677" y="893677"/>
                  </a:lnTo>
                  <a:lnTo>
                    <a:pt x="0" y="89367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IN"/>
            </a:p>
          </p:txBody>
        </p:sp>
        <p:sp>
          <p:nvSpPr>
            <p:cNvPr id="28" name="Freeform 28"/>
            <p:cNvSpPr/>
            <p:nvPr/>
          </p:nvSpPr>
          <p:spPr>
            <a:xfrm>
              <a:off x="68945" y="68945"/>
              <a:ext cx="771068" cy="771068"/>
            </a:xfrm>
            <a:custGeom>
              <a:avLst/>
              <a:gdLst/>
              <a:ahLst/>
              <a:cxnLst/>
              <a:rect l="l" t="t" r="r" b="b"/>
              <a:pathLst>
                <a:path w="771068" h="771068">
                  <a:moveTo>
                    <a:pt x="0" y="0"/>
                  </a:moveTo>
                  <a:lnTo>
                    <a:pt x="771068" y="0"/>
                  </a:lnTo>
                  <a:lnTo>
                    <a:pt x="771068" y="771068"/>
                  </a:lnTo>
                  <a:lnTo>
                    <a:pt x="0" y="77106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IN"/>
            </a:p>
          </p:txBody>
        </p:sp>
        <p:sp>
          <p:nvSpPr>
            <p:cNvPr id="29" name="TextBox 29"/>
            <p:cNvSpPr txBox="1"/>
            <p:nvPr/>
          </p:nvSpPr>
          <p:spPr>
            <a:xfrm>
              <a:off x="0" y="182337"/>
              <a:ext cx="908958" cy="432536"/>
            </a:xfrm>
            <a:prstGeom prst="rect">
              <a:avLst/>
            </a:prstGeom>
          </p:spPr>
          <p:txBody>
            <a:bodyPr lIns="0" tIns="0" rIns="0" bIns="0" rtlCol="0" anchor="t">
              <a:spAutoFit/>
            </a:bodyPr>
            <a:lstStyle/>
            <a:p>
              <a:pPr algn="ctr">
                <a:lnSpc>
                  <a:spcPts val="2704"/>
                </a:lnSpc>
              </a:pPr>
              <a:r>
                <a:rPr lang="en-US" sz="1932" b="1" spc="19">
                  <a:solidFill>
                    <a:srgbClr val="FFFFFF"/>
                  </a:solidFill>
                  <a:latin typeface="Inter Bold"/>
                  <a:ea typeface="Inter Bold"/>
                  <a:cs typeface="Inter Bold"/>
                  <a:sym typeface="Inter Bold"/>
                </a:rPr>
                <a:t>03</a:t>
              </a:r>
            </a:p>
          </p:txBody>
        </p:sp>
      </p:grpSp>
      <p:sp>
        <p:nvSpPr>
          <p:cNvPr id="30" name="Freeform 30"/>
          <p:cNvSpPr/>
          <p:nvPr/>
        </p:nvSpPr>
        <p:spPr>
          <a:xfrm>
            <a:off x="13566186" y="6280840"/>
            <a:ext cx="3693114" cy="3693114"/>
          </a:xfrm>
          <a:custGeom>
            <a:avLst/>
            <a:gdLst/>
            <a:ahLst/>
            <a:cxnLst/>
            <a:rect l="l" t="t" r="r" b="b"/>
            <a:pathLst>
              <a:path w="3693114" h="3693114">
                <a:moveTo>
                  <a:pt x="0" y="0"/>
                </a:moveTo>
                <a:lnTo>
                  <a:pt x="3693114" y="0"/>
                </a:lnTo>
                <a:lnTo>
                  <a:pt x="3693114" y="3693115"/>
                </a:lnTo>
                <a:lnTo>
                  <a:pt x="0" y="36931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1" name="Freeform 31"/>
          <p:cNvSpPr/>
          <p:nvPr/>
        </p:nvSpPr>
        <p:spPr>
          <a:xfrm>
            <a:off x="9270640" y="6280840"/>
            <a:ext cx="3784636" cy="3784636"/>
          </a:xfrm>
          <a:custGeom>
            <a:avLst/>
            <a:gdLst/>
            <a:ahLst/>
            <a:cxnLst/>
            <a:rect l="l" t="t" r="r" b="b"/>
            <a:pathLst>
              <a:path w="3784636" h="3784636">
                <a:moveTo>
                  <a:pt x="0" y="0"/>
                </a:moveTo>
                <a:lnTo>
                  <a:pt x="3784636" y="0"/>
                </a:lnTo>
                <a:lnTo>
                  <a:pt x="3784636" y="3784636"/>
                </a:lnTo>
                <a:lnTo>
                  <a:pt x="0" y="37846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32" name="TextBox 32"/>
          <p:cNvSpPr txBox="1"/>
          <p:nvPr/>
        </p:nvSpPr>
        <p:spPr>
          <a:xfrm>
            <a:off x="9664471" y="6481851"/>
            <a:ext cx="2905453" cy="763270"/>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Canva Sans Bold"/>
                <a:ea typeface="Canva Sans Bold"/>
                <a:cs typeface="Canva Sans Bold"/>
                <a:sym typeface="Canva Sans Bold"/>
              </a:rPr>
              <a:t>Consumer</a:t>
            </a:r>
          </a:p>
          <a:p>
            <a:pPr algn="ctr">
              <a:lnSpc>
                <a:spcPts val="3079"/>
              </a:lnSpc>
              <a:spcBef>
                <a:spcPct val="0"/>
              </a:spcBef>
            </a:pPr>
            <a:r>
              <a:rPr lang="en-US" sz="2199" b="1">
                <a:solidFill>
                  <a:srgbClr val="FFFFFF"/>
                </a:solidFill>
                <a:latin typeface="Canva Sans Bold"/>
                <a:ea typeface="Canva Sans Bold"/>
                <a:cs typeface="Canva Sans Bold"/>
                <a:sym typeface="Canva Sans Bold"/>
              </a:rPr>
              <a:t>Feelings</a:t>
            </a:r>
          </a:p>
        </p:txBody>
      </p:sp>
      <p:sp>
        <p:nvSpPr>
          <p:cNvPr id="33" name="TextBox 33"/>
          <p:cNvSpPr txBox="1"/>
          <p:nvPr/>
        </p:nvSpPr>
        <p:spPr>
          <a:xfrm>
            <a:off x="9322160" y="7559238"/>
            <a:ext cx="3641595" cy="1098220"/>
          </a:xfrm>
          <a:prstGeom prst="rect">
            <a:avLst/>
          </a:prstGeom>
        </p:spPr>
        <p:txBody>
          <a:bodyPr lIns="0" tIns="0" rIns="0" bIns="0" rtlCol="0" anchor="t">
            <a:spAutoFit/>
          </a:bodyPr>
          <a:lstStyle/>
          <a:p>
            <a:pPr marL="461595" lvl="1" indent="-230797" algn="l">
              <a:lnSpc>
                <a:spcPts val="2993"/>
              </a:lnSpc>
              <a:buFont typeface="Arial"/>
              <a:buChar char="•"/>
            </a:pPr>
            <a:r>
              <a:rPr lang="en-US" sz="2138">
                <a:solidFill>
                  <a:srgbClr val="FFFFFF"/>
                </a:solidFill>
                <a:latin typeface="Canva Sans"/>
                <a:ea typeface="Canva Sans"/>
                <a:cs typeface="Canva Sans"/>
                <a:sym typeface="Canva Sans"/>
              </a:rPr>
              <a:t>Confidence, safety, assurance, lower risk perception.</a:t>
            </a:r>
          </a:p>
        </p:txBody>
      </p:sp>
      <p:sp>
        <p:nvSpPr>
          <p:cNvPr id="34" name="TextBox 34"/>
          <p:cNvSpPr txBox="1"/>
          <p:nvPr/>
        </p:nvSpPr>
        <p:spPr>
          <a:xfrm>
            <a:off x="14079250" y="6535191"/>
            <a:ext cx="2429991" cy="727710"/>
          </a:xfrm>
          <a:prstGeom prst="rect">
            <a:avLst/>
          </a:prstGeom>
        </p:spPr>
        <p:txBody>
          <a:bodyPr lIns="0" tIns="0" rIns="0" bIns="0" rtlCol="0" anchor="t">
            <a:spAutoFit/>
          </a:bodyPr>
          <a:lstStyle/>
          <a:p>
            <a:pPr algn="ctr">
              <a:lnSpc>
                <a:spcPts val="2939"/>
              </a:lnSpc>
              <a:spcBef>
                <a:spcPct val="0"/>
              </a:spcBef>
            </a:pPr>
            <a:r>
              <a:rPr lang="en-US" sz="2099" b="1">
                <a:solidFill>
                  <a:srgbClr val="FFFFFF"/>
                </a:solidFill>
                <a:latin typeface="Canva Sans Bold"/>
                <a:ea typeface="Canva Sans Bold"/>
                <a:cs typeface="Canva Sans Bold"/>
                <a:sym typeface="Canva Sans Bold"/>
              </a:rPr>
              <a:t>Brand Resonance (</a:t>
            </a:r>
          </a:p>
          <a:p>
            <a:pPr algn="ctr">
              <a:lnSpc>
                <a:spcPts val="2939"/>
              </a:lnSpc>
              <a:spcBef>
                <a:spcPct val="0"/>
              </a:spcBef>
            </a:pPr>
            <a:r>
              <a:rPr lang="en-US" sz="2099" b="1">
                <a:solidFill>
                  <a:srgbClr val="FFFFFF"/>
                </a:solidFill>
                <a:latin typeface="Canva Sans Bold"/>
                <a:ea typeface="Canva Sans Bold"/>
                <a:cs typeface="Canva Sans Bold"/>
                <a:sym typeface="Canva Sans Bold"/>
              </a:rPr>
              <a:t>Ultimate Bond)</a:t>
            </a:r>
          </a:p>
        </p:txBody>
      </p:sp>
      <p:sp>
        <p:nvSpPr>
          <p:cNvPr id="35" name="TextBox 35"/>
          <p:cNvSpPr txBox="1"/>
          <p:nvPr/>
        </p:nvSpPr>
        <p:spPr>
          <a:xfrm>
            <a:off x="13758251" y="7447782"/>
            <a:ext cx="3501049" cy="2183130"/>
          </a:xfrm>
          <a:prstGeom prst="rect">
            <a:avLst/>
          </a:prstGeom>
        </p:spPr>
        <p:txBody>
          <a:bodyPr lIns="0" tIns="0" rIns="0" bIns="0" rtlCol="0" anchor="t">
            <a:spAutoFit/>
          </a:bodyPr>
          <a:lstStyle/>
          <a:p>
            <a:pPr marL="388620" lvl="1" indent="-194310" algn="l">
              <a:lnSpc>
                <a:spcPts val="2520"/>
              </a:lnSpc>
              <a:spcBef>
                <a:spcPct val="0"/>
              </a:spcBef>
              <a:buFont typeface="Arial"/>
              <a:buChar char="•"/>
            </a:pPr>
            <a:r>
              <a:rPr lang="en-US" sz="1800">
                <a:solidFill>
                  <a:srgbClr val="FFFFFF"/>
                </a:solidFill>
                <a:latin typeface="Canva Sans"/>
                <a:ea typeface="Canva Sans"/>
                <a:cs typeface="Canva Sans"/>
                <a:sym typeface="Canva Sans"/>
              </a:rPr>
              <a:t>High loyalty &amp; repeat usage.</a:t>
            </a:r>
          </a:p>
          <a:p>
            <a:pPr marL="388620" lvl="1" indent="-194310" algn="l">
              <a:lnSpc>
                <a:spcPts val="2520"/>
              </a:lnSpc>
              <a:spcBef>
                <a:spcPct val="0"/>
              </a:spcBef>
              <a:buFont typeface="Arial"/>
              <a:buChar char="•"/>
            </a:pPr>
            <a:r>
              <a:rPr lang="en-US" sz="1800">
                <a:solidFill>
                  <a:srgbClr val="FFFFFF"/>
                </a:solidFill>
                <a:latin typeface="Canva Sans"/>
                <a:ea typeface="Canva Sans"/>
                <a:cs typeface="Canva Sans"/>
                <a:sym typeface="Canva Sans"/>
              </a:rPr>
              <a:t>Advocacy among MSME networks.</a:t>
            </a:r>
          </a:p>
          <a:p>
            <a:pPr marL="388620" lvl="1" indent="-194310" algn="l">
              <a:lnSpc>
                <a:spcPts val="2520"/>
              </a:lnSpc>
              <a:spcBef>
                <a:spcPct val="0"/>
              </a:spcBef>
              <a:buFont typeface="Arial"/>
              <a:buChar char="•"/>
            </a:pPr>
            <a:r>
              <a:rPr lang="en-US" sz="1800">
                <a:solidFill>
                  <a:srgbClr val="FFFFFF"/>
                </a:solidFill>
                <a:latin typeface="Canva Sans"/>
                <a:ea typeface="Canva Sans"/>
                <a:cs typeface="Canva Sans"/>
                <a:sym typeface="Canva Sans"/>
              </a:rPr>
              <a:t>PhonePe becomes the preferred insurance &amp; financial ecosystem partner.</a:t>
            </a:r>
          </a:p>
          <a:p>
            <a:pPr algn="l">
              <a:lnSpc>
                <a:spcPts val="2520"/>
              </a:lnSpc>
              <a:spcBef>
                <a:spcPct val="0"/>
              </a:spcBef>
            </a:pPr>
            <a:endParaRPr lang="en-US" sz="1800">
              <a:solidFill>
                <a:srgbClr val="FFFFFF"/>
              </a:solidFill>
              <a:latin typeface="Canva Sans"/>
              <a:ea typeface="Canva Sans"/>
              <a:cs typeface="Canva Sans"/>
              <a:sym typeface="Canva Sans"/>
            </a:endParaRPr>
          </a:p>
        </p:txBody>
      </p:sp>
      <p:sp>
        <p:nvSpPr>
          <p:cNvPr id="36" name="Freeform 36"/>
          <p:cNvSpPr/>
          <p:nvPr/>
        </p:nvSpPr>
        <p:spPr>
          <a:xfrm>
            <a:off x="9144000" y="6064053"/>
            <a:ext cx="818484" cy="818484"/>
          </a:xfrm>
          <a:custGeom>
            <a:avLst/>
            <a:gdLst/>
            <a:ahLst/>
            <a:cxnLst/>
            <a:rect l="l" t="t" r="r" b="b"/>
            <a:pathLst>
              <a:path w="818484" h="818484">
                <a:moveTo>
                  <a:pt x="0" y="0"/>
                </a:moveTo>
                <a:lnTo>
                  <a:pt x="818484" y="0"/>
                </a:lnTo>
                <a:lnTo>
                  <a:pt x="818484" y="818483"/>
                </a:lnTo>
                <a:lnTo>
                  <a:pt x="0" y="81848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IN"/>
          </a:p>
        </p:txBody>
      </p:sp>
      <p:sp>
        <p:nvSpPr>
          <p:cNvPr id="37" name="TextBox 37"/>
          <p:cNvSpPr txBox="1"/>
          <p:nvPr/>
        </p:nvSpPr>
        <p:spPr>
          <a:xfrm>
            <a:off x="9144000" y="6223690"/>
            <a:ext cx="818484" cy="481331"/>
          </a:xfrm>
          <a:prstGeom prst="rect">
            <a:avLst/>
          </a:prstGeom>
        </p:spPr>
        <p:txBody>
          <a:bodyPr lIns="0" tIns="0" rIns="0" bIns="0" rtlCol="0" anchor="t">
            <a:spAutoFit/>
          </a:bodyPr>
          <a:lstStyle/>
          <a:p>
            <a:pPr algn="ctr">
              <a:lnSpc>
                <a:spcPts val="3919"/>
              </a:lnSpc>
              <a:spcBef>
                <a:spcPct val="0"/>
              </a:spcBef>
            </a:pPr>
            <a:r>
              <a:rPr lang="en-US" sz="2799" b="1">
                <a:solidFill>
                  <a:srgbClr val="FEFEFE"/>
                </a:solidFill>
                <a:latin typeface="Canva Sans Bold"/>
                <a:ea typeface="Canva Sans Bold"/>
                <a:cs typeface="Canva Sans Bold"/>
                <a:sym typeface="Canva Sans Bold"/>
              </a:rPr>
              <a:t>05</a:t>
            </a:r>
          </a:p>
        </p:txBody>
      </p:sp>
      <p:sp>
        <p:nvSpPr>
          <p:cNvPr id="38" name="Freeform 38"/>
          <p:cNvSpPr/>
          <p:nvPr/>
        </p:nvSpPr>
        <p:spPr>
          <a:xfrm>
            <a:off x="13349009" y="6164049"/>
            <a:ext cx="818484" cy="818484"/>
          </a:xfrm>
          <a:custGeom>
            <a:avLst/>
            <a:gdLst/>
            <a:ahLst/>
            <a:cxnLst/>
            <a:rect l="l" t="t" r="r" b="b"/>
            <a:pathLst>
              <a:path w="818484" h="818484">
                <a:moveTo>
                  <a:pt x="0" y="0"/>
                </a:moveTo>
                <a:lnTo>
                  <a:pt x="818484" y="0"/>
                </a:lnTo>
                <a:lnTo>
                  <a:pt x="818484" y="818484"/>
                </a:lnTo>
                <a:lnTo>
                  <a:pt x="0" y="818484"/>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IN"/>
          </a:p>
        </p:txBody>
      </p:sp>
      <p:sp>
        <p:nvSpPr>
          <p:cNvPr id="39" name="TextBox 39"/>
          <p:cNvSpPr txBox="1"/>
          <p:nvPr/>
        </p:nvSpPr>
        <p:spPr>
          <a:xfrm>
            <a:off x="13349009" y="6308781"/>
            <a:ext cx="818484" cy="396240"/>
          </a:xfrm>
          <a:prstGeom prst="rect">
            <a:avLst/>
          </a:prstGeom>
        </p:spPr>
        <p:txBody>
          <a:bodyPr lIns="0" tIns="0" rIns="0" bIns="0" rtlCol="0" anchor="t">
            <a:spAutoFit/>
          </a:bodyPr>
          <a:lstStyle/>
          <a:p>
            <a:pPr algn="ctr">
              <a:lnSpc>
                <a:spcPts val="3359"/>
              </a:lnSpc>
              <a:spcBef>
                <a:spcPct val="0"/>
              </a:spcBef>
            </a:pPr>
            <a:r>
              <a:rPr lang="en-US" sz="2399" b="1">
                <a:solidFill>
                  <a:srgbClr val="FEFEFE"/>
                </a:solidFill>
                <a:latin typeface="Canva Sans Bold"/>
                <a:ea typeface="Canva Sans Bold"/>
                <a:cs typeface="Canva Sans Bold"/>
                <a:sym typeface="Canva Sans Bold"/>
              </a:rPr>
              <a:t>06</a:t>
            </a:r>
          </a:p>
        </p:txBody>
      </p:sp>
      <p:sp>
        <p:nvSpPr>
          <p:cNvPr id="40" name="Freeform 40"/>
          <p:cNvSpPr/>
          <p:nvPr/>
        </p:nvSpPr>
        <p:spPr>
          <a:xfrm>
            <a:off x="-3503388" y="4861611"/>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29">
              <a:alphaModFix amt="14000"/>
              <a:extLst>
                <a:ext uri="{96DAC541-7B7A-43D3-8B79-37D633B846F1}">
                  <asvg:svgBlip xmlns:asvg="http://schemas.microsoft.com/office/drawing/2016/SVG/main" r:embed="rId30"/>
                </a:ext>
              </a:extLst>
            </a:blip>
            <a:stretch>
              <a:fillRect/>
            </a:stretch>
          </a:blipFill>
        </p:spPr>
        <p:txBody>
          <a:bodyPr/>
          <a:lstStyle/>
          <a:p>
            <a:endParaRPr lang="en-IN"/>
          </a:p>
        </p:txBody>
      </p:sp>
      <p:sp>
        <p:nvSpPr>
          <p:cNvPr id="41" name="Freeform 41"/>
          <p:cNvSpPr/>
          <p:nvPr/>
        </p:nvSpPr>
        <p:spPr>
          <a:xfrm rot="-10800000">
            <a:off x="11825963" y="-1625177"/>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29">
              <a:alphaModFix amt="14000"/>
              <a:extLst>
                <a:ext uri="{96DAC541-7B7A-43D3-8B79-37D633B846F1}">
                  <asvg:svgBlip xmlns:asvg="http://schemas.microsoft.com/office/drawing/2016/SVG/main" r:embed="rId30"/>
                </a:ext>
              </a:extLst>
            </a:blip>
            <a:stretch>
              <a:fillRect/>
            </a:stretch>
          </a:blipFill>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919" y="1551329"/>
            <a:ext cx="17550162" cy="8424078"/>
          </a:xfrm>
          <a:custGeom>
            <a:avLst/>
            <a:gdLst/>
            <a:ahLst/>
            <a:cxnLst/>
            <a:rect l="l" t="t" r="r" b="b"/>
            <a:pathLst>
              <a:path w="17550162" h="8424078">
                <a:moveTo>
                  <a:pt x="0" y="0"/>
                </a:moveTo>
                <a:lnTo>
                  <a:pt x="17550162" y="0"/>
                </a:lnTo>
                <a:lnTo>
                  <a:pt x="17550162" y="8424077"/>
                </a:lnTo>
                <a:lnTo>
                  <a:pt x="0" y="842407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447800" y="311593"/>
            <a:ext cx="16256786" cy="1164806"/>
          </a:xfrm>
          <a:prstGeom prst="rect">
            <a:avLst/>
          </a:prstGeom>
        </p:spPr>
        <p:txBody>
          <a:bodyPr wrap="square" lIns="0" tIns="0" rIns="0" bIns="0" rtlCol="0" anchor="t">
            <a:spAutoFit/>
          </a:bodyPr>
          <a:lstStyle/>
          <a:p>
            <a:pPr algn="ctr">
              <a:lnSpc>
                <a:spcPts val="9519"/>
              </a:lnSpc>
              <a:spcBef>
                <a:spcPct val="0"/>
              </a:spcBef>
            </a:pPr>
            <a:r>
              <a:rPr lang="en-US" sz="6799" dirty="0">
                <a:solidFill>
                  <a:srgbClr val="000000"/>
                </a:solidFill>
                <a:latin typeface="Staatliches"/>
                <a:ea typeface="Staatliches"/>
                <a:cs typeface="Staatliches"/>
                <a:sym typeface="Staatliches"/>
              </a:rPr>
              <a:t>Brand Valuation by Income based approach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flipH="1" flipV="1">
            <a:off x="11320481" y="0"/>
            <a:ext cx="10651239" cy="7047895"/>
          </a:xfrm>
          <a:custGeom>
            <a:avLst/>
            <a:gdLst/>
            <a:ahLst/>
            <a:cxnLst/>
            <a:rect l="l" t="t" r="r" b="b"/>
            <a:pathLst>
              <a:path w="10651239" h="7047895">
                <a:moveTo>
                  <a:pt x="10651238" y="7047895"/>
                </a:moveTo>
                <a:lnTo>
                  <a:pt x="0" y="7047895"/>
                </a:lnTo>
                <a:lnTo>
                  <a:pt x="0" y="0"/>
                </a:lnTo>
                <a:lnTo>
                  <a:pt x="10651238" y="0"/>
                </a:lnTo>
                <a:lnTo>
                  <a:pt x="10651238" y="7047895"/>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3995625" y="4556022"/>
            <a:ext cx="10651239" cy="7047895"/>
          </a:xfrm>
          <a:custGeom>
            <a:avLst/>
            <a:gdLst/>
            <a:ahLst/>
            <a:cxnLst/>
            <a:rect l="l" t="t" r="r" b="b"/>
            <a:pathLst>
              <a:path w="10651239" h="7047895">
                <a:moveTo>
                  <a:pt x="0" y="0"/>
                </a:moveTo>
                <a:lnTo>
                  <a:pt x="10651239" y="0"/>
                </a:lnTo>
                <a:lnTo>
                  <a:pt x="10651239" y="7047895"/>
                </a:lnTo>
                <a:lnTo>
                  <a:pt x="0" y="7047895"/>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p:cNvGrpSpPr/>
          <p:nvPr/>
        </p:nvGrpSpPr>
        <p:grpSpPr>
          <a:xfrm rot="-3233516">
            <a:off x="14187107" y="9760099"/>
            <a:ext cx="303218" cy="30321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3233516">
            <a:off x="14466456" y="9377129"/>
            <a:ext cx="303218" cy="3032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233516">
            <a:off x="14745805" y="8994159"/>
            <a:ext cx="303218" cy="30321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233516">
            <a:off x="14364757" y="1260061"/>
            <a:ext cx="303218" cy="30321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233516">
            <a:off x="14644107" y="877091"/>
            <a:ext cx="303218" cy="30321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3233516">
            <a:off x="14923456" y="494121"/>
            <a:ext cx="303218" cy="30321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1304057" y="1705708"/>
            <a:ext cx="6763052" cy="6763052"/>
          </a:xfrm>
          <a:custGeom>
            <a:avLst/>
            <a:gdLst/>
            <a:ahLst/>
            <a:cxnLst/>
            <a:rect l="l" t="t" r="r" b="b"/>
            <a:pathLst>
              <a:path w="6763052" h="6763052">
                <a:moveTo>
                  <a:pt x="0" y="0"/>
                </a:moveTo>
                <a:lnTo>
                  <a:pt x="6763053" y="0"/>
                </a:lnTo>
                <a:lnTo>
                  <a:pt x="6763053" y="6763052"/>
                </a:lnTo>
                <a:lnTo>
                  <a:pt x="0" y="6763052"/>
                </a:lnTo>
                <a:lnTo>
                  <a:pt x="0" y="0"/>
                </a:lnTo>
                <a:close/>
              </a:path>
            </a:pathLst>
          </a:custGeom>
          <a:blipFill>
            <a:blip r:embed="rId5"/>
            <a:stretch>
              <a:fillRect/>
            </a:stretch>
          </a:blipFill>
        </p:spPr>
        <p:txBody>
          <a:bodyPr/>
          <a:lstStyle/>
          <a:p>
            <a:endParaRPr lang="en-IN"/>
          </a:p>
        </p:txBody>
      </p:sp>
      <p:sp>
        <p:nvSpPr>
          <p:cNvPr id="24" name="TextBox 24"/>
          <p:cNvSpPr txBox="1"/>
          <p:nvPr/>
        </p:nvSpPr>
        <p:spPr>
          <a:xfrm>
            <a:off x="1028700" y="4030751"/>
            <a:ext cx="12395723" cy="2006422"/>
          </a:xfrm>
          <a:prstGeom prst="rect">
            <a:avLst/>
          </a:prstGeom>
        </p:spPr>
        <p:txBody>
          <a:bodyPr lIns="0" tIns="0" rIns="0" bIns="0" rtlCol="0" anchor="t">
            <a:spAutoFit/>
          </a:bodyPr>
          <a:lstStyle/>
          <a:p>
            <a:pPr algn="l">
              <a:lnSpc>
                <a:spcPts val="16459"/>
              </a:lnSpc>
              <a:spcBef>
                <a:spcPct val="0"/>
              </a:spcBef>
            </a:pPr>
            <a:r>
              <a:rPr lang="en-US" sz="11757">
                <a:solidFill>
                  <a:srgbClr val="5F259F"/>
                </a:solidFill>
                <a:latin typeface="League Spartan"/>
                <a:ea typeface="League Spartan"/>
                <a:cs typeface="League Spartan"/>
                <a:sym typeface="League Sparta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rot="-3109545">
            <a:off x="-3775403" y="-2495248"/>
            <a:ext cx="10651239" cy="7047895"/>
          </a:xfrm>
          <a:custGeom>
            <a:avLst/>
            <a:gdLst/>
            <a:ahLst/>
            <a:cxnLst/>
            <a:rect l="l" t="t" r="r" b="b"/>
            <a:pathLst>
              <a:path w="10651239" h="7047895">
                <a:moveTo>
                  <a:pt x="0" y="0"/>
                </a:moveTo>
                <a:lnTo>
                  <a:pt x="10651238" y="0"/>
                </a:lnTo>
                <a:lnTo>
                  <a:pt x="10651238" y="7047896"/>
                </a:lnTo>
                <a:lnTo>
                  <a:pt x="0" y="7047896"/>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rot="-9036676">
            <a:off x="12284590" y="287510"/>
            <a:ext cx="303218" cy="3032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9036676">
            <a:off x="11871565" y="54889"/>
            <a:ext cx="303218" cy="30321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1041554" y="1394515"/>
            <a:ext cx="7534688" cy="3381191"/>
          </a:xfrm>
          <a:custGeom>
            <a:avLst/>
            <a:gdLst/>
            <a:ahLst/>
            <a:cxnLst/>
            <a:rect l="l" t="t" r="r" b="b"/>
            <a:pathLst>
              <a:path w="7534688" h="3381191">
                <a:moveTo>
                  <a:pt x="0" y="0"/>
                </a:moveTo>
                <a:lnTo>
                  <a:pt x="7534688" y="0"/>
                </a:lnTo>
                <a:lnTo>
                  <a:pt x="7534688" y="3381191"/>
                </a:lnTo>
                <a:lnTo>
                  <a:pt x="0" y="3381191"/>
                </a:lnTo>
                <a:lnTo>
                  <a:pt x="0" y="0"/>
                </a:lnTo>
                <a:close/>
              </a:path>
            </a:pathLst>
          </a:custGeom>
          <a:blipFill>
            <a:blip r:embed="rId5"/>
            <a:stretch>
              <a:fillRect/>
            </a:stretch>
          </a:blipFill>
        </p:spPr>
        <p:txBody>
          <a:bodyPr/>
          <a:lstStyle/>
          <a:p>
            <a:endParaRPr lang="en-IN"/>
          </a:p>
        </p:txBody>
      </p:sp>
      <p:sp>
        <p:nvSpPr>
          <p:cNvPr id="11" name="Freeform 11"/>
          <p:cNvSpPr/>
          <p:nvPr/>
        </p:nvSpPr>
        <p:spPr>
          <a:xfrm rot="-3109545">
            <a:off x="14812604" y="6699608"/>
            <a:ext cx="6950792" cy="4599320"/>
          </a:xfrm>
          <a:custGeom>
            <a:avLst/>
            <a:gdLst/>
            <a:ahLst/>
            <a:cxnLst/>
            <a:rect l="l" t="t" r="r" b="b"/>
            <a:pathLst>
              <a:path w="6950792" h="4599320">
                <a:moveTo>
                  <a:pt x="0" y="0"/>
                </a:moveTo>
                <a:lnTo>
                  <a:pt x="6950792" y="0"/>
                </a:lnTo>
                <a:lnTo>
                  <a:pt x="6950792" y="4599319"/>
                </a:lnTo>
                <a:lnTo>
                  <a:pt x="0" y="4599319"/>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2" name="Freeform 12"/>
          <p:cNvSpPr/>
          <p:nvPr/>
        </p:nvSpPr>
        <p:spPr>
          <a:xfrm>
            <a:off x="217022" y="4711489"/>
            <a:ext cx="11301259" cy="5368098"/>
          </a:xfrm>
          <a:custGeom>
            <a:avLst/>
            <a:gdLst/>
            <a:ahLst/>
            <a:cxnLst/>
            <a:rect l="l" t="t" r="r" b="b"/>
            <a:pathLst>
              <a:path w="11301259" h="5368098">
                <a:moveTo>
                  <a:pt x="0" y="0"/>
                </a:moveTo>
                <a:lnTo>
                  <a:pt x="11301259" y="0"/>
                </a:lnTo>
                <a:lnTo>
                  <a:pt x="11301259" y="5368098"/>
                </a:lnTo>
                <a:lnTo>
                  <a:pt x="0" y="5368098"/>
                </a:lnTo>
                <a:lnTo>
                  <a:pt x="0" y="0"/>
                </a:lnTo>
                <a:close/>
              </a:path>
            </a:pathLst>
          </a:custGeom>
          <a:blipFill>
            <a:blip r:embed="rId6"/>
            <a:stretch>
              <a:fillRect/>
            </a:stretch>
          </a:blipFill>
        </p:spPr>
        <p:txBody>
          <a:bodyPr/>
          <a:lstStyle/>
          <a:p>
            <a:endParaRPr lang="en-IN"/>
          </a:p>
        </p:txBody>
      </p:sp>
      <p:sp>
        <p:nvSpPr>
          <p:cNvPr id="13" name="TextBox 13"/>
          <p:cNvSpPr txBox="1"/>
          <p:nvPr/>
        </p:nvSpPr>
        <p:spPr>
          <a:xfrm>
            <a:off x="217022" y="317746"/>
            <a:ext cx="17882494" cy="878156"/>
          </a:xfrm>
          <a:prstGeom prst="rect">
            <a:avLst/>
          </a:prstGeom>
        </p:spPr>
        <p:txBody>
          <a:bodyPr lIns="0" tIns="0" rIns="0" bIns="0" rtlCol="0" anchor="t">
            <a:spAutoFit/>
          </a:bodyPr>
          <a:lstStyle/>
          <a:p>
            <a:pPr algn="l">
              <a:lnSpc>
                <a:spcPts val="7247"/>
              </a:lnSpc>
              <a:spcBef>
                <a:spcPct val="0"/>
              </a:spcBef>
            </a:pPr>
            <a:r>
              <a:rPr lang="en-US" sz="5176">
                <a:solidFill>
                  <a:srgbClr val="5F259F"/>
                </a:solidFill>
                <a:latin typeface="League Spartan"/>
                <a:ea typeface="League Spartan"/>
                <a:cs typeface="League Spartan"/>
                <a:sym typeface="League Spartan"/>
              </a:rPr>
              <a:t>MSME INSURANCE – KEY INSIGHTS &amp; OPPORTUNITY</a:t>
            </a:r>
          </a:p>
        </p:txBody>
      </p:sp>
      <p:sp>
        <p:nvSpPr>
          <p:cNvPr id="14" name="TextBox 14"/>
          <p:cNvSpPr txBox="1"/>
          <p:nvPr/>
        </p:nvSpPr>
        <p:spPr>
          <a:xfrm>
            <a:off x="217022" y="1276775"/>
            <a:ext cx="5095669" cy="3569047"/>
          </a:xfrm>
          <a:prstGeom prst="rect">
            <a:avLst/>
          </a:prstGeom>
        </p:spPr>
        <p:txBody>
          <a:bodyPr lIns="0" tIns="0" rIns="0" bIns="0" rtlCol="0" anchor="t">
            <a:spAutoFit/>
          </a:bodyPr>
          <a:lstStyle/>
          <a:p>
            <a:pPr algn="l">
              <a:lnSpc>
                <a:spcPts val="3990"/>
              </a:lnSpc>
            </a:pPr>
            <a:r>
              <a:rPr lang="en-US" sz="2850" b="1">
                <a:solidFill>
                  <a:srgbClr val="000000"/>
                </a:solidFill>
                <a:latin typeface="Canva Sans Bold"/>
                <a:ea typeface="Canva Sans Bold"/>
                <a:cs typeface="Canva Sans Bold"/>
                <a:sym typeface="Canva Sans Bold"/>
              </a:rPr>
              <a:t>Market Insights</a:t>
            </a:r>
          </a:p>
          <a:p>
            <a:pPr marL="477683" lvl="1" indent="-238841" algn="l">
              <a:lnSpc>
                <a:spcPts val="3097"/>
              </a:lnSpc>
              <a:buFont typeface="Arial"/>
              <a:buChar char="•"/>
            </a:pPr>
            <a:r>
              <a:rPr lang="en-US" sz="2212">
                <a:solidFill>
                  <a:srgbClr val="000000"/>
                </a:solidFill>
                <a:latin typeface="Canva Sans"/>
                <a:ea typeface="Canva Sans"/>
                <a:cs typeface="Canva Sans"/>
                <a:sym typeface="Canva Sans"/>
              </a:rPr>
              <a:t>MSMEs struggle with insurance complexity and lack clarity on risks.</a:t>
            </a:r>
          </a:p>
          <a:p>
            <a:pPr marL="477683" lvl="1" indent="-238841" algn="l">
              <a:lnSpc>
                <a:spcPts val="3097"/>
              </a:lnSpc>
              <a:buFont typeface="Arial"/>
              <a:buChar char="•"/>
            </a:pPr>
            <a:r>
              <a:rPr lang="en-US" sz="2212">
                <a:solidFill>
                  <a:srgbClr val="000000"/>
                </a:solidFill>
                <a:latin typeface="Canva Sans"/>
                <a:ea typeface="Canva Sans"/>
                <a:cs typeface="Canva Sans"/>
                <a:sym typeface="Canva Sans"/>
              </a:rPr>
              <a:t>Low trust in digital-only platforms; prefer simple explanations and human reassurance.</a:t>
            </a:r>
          </a:p>
          <a:p>
            <a:pPr algn="l">
              <a:lnSpc>
                <a:spcPts val="3097"/>
              </a:lnSpc>
              <a:spcBef>
                <a:spcPct val="0"/>
              </a:spcBef>
            </a:pPr>
            <a:endParaRPr lang="en-US" sz="2212">
              <a:solidFill>
                <a:srgbClr val="000000"/>
              </a:solidFill>
              <a:latin typeface="Canva Sans"/>
              <a:ea typeface="Canva Sans"/>
              <a:cs typeface="Canva Sans"/>
              <a:sym typeface="Canva Sans"/>
            </a:endParaRPr>
          </a:p>
        </p:txBody>
      </p:sp>
      <p:sp>
        <p:nvSpPr>
          <p:cNvPr id="15" name="TextBox 15"/>
          <p:cNvSpPr txBox="1"/>
          <p:nvPr/>
        </p:nvSpPr>
        <p:spPr>
          <a:xfrm>
            <a:off x="5138126" y="1267250"/>
            <a:ext cx="6119582" cy="3713255"/>
          </a:xfrm>
          <a:prstGeom prst="rect">
            <a:avLst/>
          </a:prstGeom>
        </p:spPr>
        <p:txBody>
          <a:bodyPr lIns="0" tIns="0" rIns="0" bIns="0" rtlCol="0" anchor="t">
            <a:spAutoFit/>
          </a:bodyPr>
          <a:lstStyle/>
          <a:p>
            <a:pPr algn="l">
              <a:lnSpc>
                <a:spcPts val="3929"/>
              </a:lnSpc>
            </a:pPr>
            <a:r>
              <a:rPr lang="en-US" sz="2806" b="1">
                <a:solidFill>
                  <a:srgbClr val="000000"/>
                </a:solidFill>
                <a:latin typeface="Canva Sans Bold"/>
                <a:ea typeface="Canva Sans Bold"/>
                <a:cs typeface="Canva Sans Bold"/>
                <a:sym typeface="Canva Sans Bold"/>
              </a:rPr>
              <a:t>Customer Needs</a:t>
            </a:r>
          </a:p>
          <a:p>
            <a:pPr marL="489407" lvl="1" indent="-244704" algn="l">
              <a:lnSpc>
                <a:spcPts val="3173"/>
              </a:lnSpc>
              <a:buFont typeface="Arial"/>
              <a:buChar char="•"/>
            </a:pPr>
            <a:r>
              <a:rPr lang="en-US" sz="2266">
                <a:solidFill>
                  <a:srgbClr val="000000"/>
                </a:solidFill>
                <a:latin typeface="Canva Sans"/>
                <a:ea typeface="Canva Sans"/>
                <a:cs typeface="Canva Sans"/>
                <a:sym typeface="Canva Sans"/>
              </a:rPr>
              <a:t>Simple, easy-to-understand policy options.</a:t>
            </a:r>
          </a:p>
          <a:p>
            <a:pPr marL="489407" lvl="1" indent="-244704" algn="l">
              <a:lnSpc>
                <a:spcPts val="3173"/>
              </a:lnSpc>
              <a:buFont typeface="Arial"/>
              <a:buChar char="•"/>
            </a:pPr>
            <a:r>
              <a:rPr lang="en-US" sz="2266">
                <a:solidFill>
                  <a:srgbClr val="000000"/>
                </a:solidFill>
                <a:latin typeface="Canva Sans"/>
                <a:ea typeface="Canva Sans"/>
                <a:cs typeface="Canva Sans"/>
                <a:sym typeface="Canva Sans"/>
              </a:rPr>
              <a:t>Clear comparisons (not 20+ choices).</a:t>
            </a:r>
          </a:p>
          <a:p>
            <a:pPr marL="489407" lvl="1" indent="-244704" algn="l">
              <a:lnSpc>
                <a:spcPts val="3173"/>
              </a:lnSpc>
              <a:buFont typeface="Arial"/>
              <a:buChar char="•"/>
            </a:pPr>
            <a:r>
              <a:rPr lang="en-US" sz="2266">
                <a:solidFill>
                  <a:srgbClr val="000000"/>
                </a:solidFill>
                <a:latin typeface="Canva Sans"/>
                <a:ea typeface="Canva Sans"/>
                <a:cs typeface="Canva Sans"/>
                <a:sym typeface="Canva Sans"/>
              </a:rPr>
              <a:t>Hybrid support (digital + human reassurance).</a:t>
            </a:r>
          </a:p>
          <a:p>
            <a:pPr marL="489407" lvl="1" indent="-244704" algn="l">
              <a:lnSpc>
                <a:spcPts val="3173"/>
              </a:lnSpc>
              <a:buFont typeface="Arial"/>
              <a:buChar char="•"/>
            </a:pPr>
            <a:r>
              <a:rPr lang="en-US" sz="2266">
                <a:solidFill>
                  <a:srgbClr val="000000"/>
                </a:solidFill>
                <a:latin typeface="Canva Sans"/>
                <a:ea typeface="Canva Sans"/>
                <a:cs typeface="Canva Sans"/>
                <a:sym typeface="Canva Sans"/>
              </a:rPr>
              <a:t>Smooth claims assistance and reminders.</a:t>
            </a:r>
          </a:p>
          <a:p>
            <a:pPr algn="l">
              <a:lnSpc>
                <a:spcPts val="3324"/>
              </a:lnSpc>
            </a:pPr>
            <a:endParaRPr lang="en-US" sz="2266">
              <a:solidFill>
                <a:srgbClr val="000000"/>
              </a:solidFill>
              <a:latin typeface="Canva Sans"/>
              <a:ea typeface="Canva Sans"/>
              <a:cs typeface="Canva Sans"/>
              <a:sym typeface="Canva Sans"/>
            </a:endParaRPr>
          </a:p>
        </p:txBody>
      </p:sp>
      <p:sp>
        <p:nvSpPr>
          <p:cNvPr id="16" name="Freeform 16"/>
          <p:cNvSpPr/>
          <p:nvPr/>
        </p:nvSpPr>
        <p:spPr>
          <a:xfrm>
            <a:off x="11518281" y="4711489"/>
            <a:ext cx="5891798" cy="5307873"/>
          </a:xfrm>
          <a:custGeom>
            <a:avLst/>
            <a:gdLst/>
            <a:ahLst/>
            <a:cxnLst/>
            <a:rect l="l" t="t" r="r" b="b"/>
            <a:pathLst>
              <a:path w="5891798" h="5307873">
                <a:moveTo>
                  <a:pt x="0" y="0"/>
                </a:moveTo>
                <a:lnTo>
                  <a:pt x="5891798" y="0"/>
                </a:lnTo>
                <a:lnTo>
                  <a:pt x="5891798" y="5307873"/>
                </a:lnTo>
                <a:lnTo>
                  <a:pt x="0" y="5307873"/>
                </a:lnTo>
                <a:lnTo>
                  <a:pt x="0" y="0"/>
                </a:lnTo>
                <a:close/>
              </a:path>
            </a:pathLst>
          </a:custGeom>
          <a:blipFill>
            <a:blip r:embed="rId7"/>
            <a:stretch>
              <a:fillRect l="-160" r="-497"/>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14350" y="289383"/>
            <a:ext cx="17259300" cy="9708235"/>
            <a:chOff x="0" y="0"/>
            <a:chExt cx="11289030" cy="6350000"/>
          </a:xfrm>
        </p:grpSpPr>
        <p:sp>
          <p:nvSpPr>
            <p:cNvPr id="3" name="Freeform 3"/>
            <p:cNvSpPr/>
            <p:nvPr/>
          </p:nvSpPr>
          <p:spPr>
            <a:xfrm>
              <a:off x="0" y="0"/>
              <a:ext cx="11287761" cy="6348735"/>
            </a:xfrm>
            <a:custGeom>
              <a:avLst/>
              <a:gdLst/>
              <a:ahLst/>
              <a:cxnLst/>
              <a:rect l="l" t="t" r="r" b="b"/>
              <a:pathLst>
                <a:path w="11287761" h="6348735">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8116" b="-8116"/>
              </a:stretch>
            </a:blipFill>
          </p:spPr>
          <p:txBody>
            <a:bodyPr/>
            <a:lstStyle/>
            <a:p>
              <a:endParaRPr lang="en-IN"/>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41820" y="0"/>
            <a:ext cx="9762842" cy="10157035"/>
          </a:xfrm>
          <a:custGeom>
            <a:avLst/>
            <a:gdLst/>
            <a:ahLst/>
            <a:cxnLst/>
            <a:rect l="l" t="t" r="r" b="b"/>
            <a:pathLst>
              <a:path w="9762842" h="10157035">
                <a:moveTo>
                  <a:pt x="0" y="0"/>
                </a:moveTo>
                <a:lnTo>
                  <a:pt x="9762842" y="0"/>
                </a:lnTo>
                <a:lnTo>
                  <a:pt x="9762842" y="10157035"/>
                </a:lnTo>
                <a:lnTo>
                  <a:pt x="0" y="10157035"/>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8502" y="296589"/>
            <a:ext cx="7639768" cy="4335569"/>
          </a:xfrm>
          <a:custGeom>
            <a:avLst/>
            <a:gdLst/>
            <a:ahLst/>
            <a:cxnLst/>
            <a:rect l="l" t="t" r="r" b="b"/>
            <a:pathLst>
              <a:path w="7639768" h="4335569">
                <a:moveTo>
                  <a:pt x="0" y="0"/>
                </a:moveTo>
                <a:lnTo>
                  <a:pt x="7639769" y="0"/>
                </a:lnTo>
                <a:lnTo>
                  <a:pt x="7639769" y="4335569"/>
                </a:lnTo>
                <a:lnTo>
                  <a:pt x="0" y="4335569"/>
                </a:lnTo>
                <a:lnTo>
                  <a:pt x="0" y="0"/>
                </a:lnTo>
                <a:close/>
              </a:path>
            </a:pathLst>
          </a:custGeom>
          <a:blipFill>
            <a:blip r:embed="rId2"/>
            <a:stretch>
              <a:fillRect/>
            </a:stretch>
          </a:blipFill>
        </p:spPr>
        <p:txBody>
          <a:bodyPr/>
          <a:lstStyle/>
          <a:p>
            <a:endParaRPr lang="en-IN"/>
          </a:p>
        </p:txBody>
      </p:sp>
      <p:sp>
        <p:nvSpPr>
          <p:cNvPr id="3" name="Freeform 3"/>
          <p:cNvSpPr/>
          <p:nvPr/>
        </p:nvSpPr>
        <p:spPr>
          <a:xfrm>
            <a:off x="9391524" y="296589"/>
            <a:ext cx="7279938" cy="4094965"/>
          </a:xfrm>
          <a:custGeom>
            <a:avLst/>
            <a:gdLst/>
            <a:ahLst/>
            <a:cxnLst/>
            <a:rect l="l" t="t" r="r" b="b"/>
            <a:pathLst>
              <a:path w="7279938" h="4094965">
                <a:moveTo>
                  <a:pt x="0" y="0"/>
                </a:moveTo>
                <a:lnTo>
                  <a:pt x="7279938" y="0"/>
                </a:lnTo>
                <a:lnTo>
                  <a:pt x="7279938" y="4094965"/>
                </a:lnTo>
                <a:lnTo>
                  <a:pt x="0" y="4094965"/>
                </a:lnTo>
                <a:lnTo>
                  <a:pt x="0" y="0"/>
                </a:lnTo>
                <a:close/>
              </a:path>
            </a:pathLst>
          </a:custGeom>
          <a:blipFill>
            <a:blip r:embed="rId3"/>
            <a:stretch>
              <a:fillRect/>
            </a:stretch>
          </a:blipFill>
        </p:spPr>
        <p:txBody>
          <a:bodyPr/>
          <a:lstStyle/>
          <a:p>
            <a:endParaRPr lang="en-IN"/>
          </a:p>
        </p:txBody>
      </p:sp>
      <p:sp>
        <p:nvSpPr>
          <p:cNvPr id="4" name="Freeform 4"/>
          <p:cNvSpPr/>
          <p:nvPr/>
        </p:nvSpPr>
        <p:spPr>
          <a:xfrm>
            <a:off x="5209015" y="5143500"/>
            <a:ext cx="7869971" cy="4466208"/>
          </a:xfrm>
          <a:custGeom>
            <a:avLst/>
            <a:gdLst/>
            <a:ahLst/>
            <a:cxnLst/>
            <a:rect l="l" t="t" r="r" b="b"/>
            <a:pathLst>
              <a:path w="7869971" h="4466208">
                <a:moveTo>
                  <a:pt x="0" y="0"/>
                </a:moveTo>
                <a:lnTo>
                  <a:pt x="7869970" y="0"/>
                </a:lnTo>
                <a:lnTo>
                  <a:pt x="7869970" y="4466208"/>
                </a:lnTo>
                <a:lnTo>
                  <a:pt x="0" y="4466208"/>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93277"/>
            <a:ext cx="7809936" cy="4441901"/>
          </a:xfrm>
          <a:custGeom>
            <a:avLst/>
            <a:gdLst/>
            <a:ahLst/>
            <a:cxnLst/>
            <a:rect l="l" t="t" r="r" b="b"/>
            <a:pathLst>
              <a:path w="7809936" h="4441901">
                <a:moveTo>
                  <a:pt x="0" y="0"/>
                </a:moveTo>
                <a:lnTo>
                  <a:pt x="7809936" y="0"/>
                </a:lnTo>
                <a:lnTo>
                  <a:pt x="7809936" y="4441901"/>
                </a:lnTo>
                <a:lnTo>
                  <a:pt x="0" y="4441901"/>
                </a:lnTo>
                <a:lnTo>
                  <a:pt x="0" y="0"/>
                </a:lnTo>
                <a:close/>
              </a:path>
            </a:pathLst>
          </a:custGeom>
          <a:blipFill>
            <a:blip r:embed="rId2"/>
            <a:stretch>
              <a:fillRect/>
            </a:stretch>
          </a:blipFill>
        </p:spPr>
        <p:txBody>
          <a:bodyPr/>
          <a:lstStyle/>
          <a:p>
            <a:endParaRPr lang="en-IN"/>
          </a:p>
        </p:txBody>
      </p:sp>
      <p:sp>
        <p:nvSpPr>
          <p:cNvPr id="3" name="Freeform 3"/>
          <p:cNvSpPr/>
          <p:nvPr/>
        </p:nvSpPr>
        <p:spPr>
          <a:xfrm>
            <a:off x="9435240" y="593277"/>
            <a:ext cx="7824060" cy="4440154"/>
          </a:xfrm>
          <a:custGeom>
            <a:avLst/>
            <a:gdLst/>
            <a:ahLst/>
            <a:cxnLst/>
            <a:rect l="l" t="t" r="r" b="b"/>
            <a:pathLst>
              <a:path w="7824060" h="4440154">
                <a:moveTo>
                  <a:pt x="0" y="0"/>
                </a:moveTo>
                <a:lnTo>
                  <a:pt x="7824060" y="0"/>
                </a:lnTo>
                <a:lnTo>
                  <a:pt x="7824060" y="4440154"/>
                </a:lnTo>
                <a:lnTo>
                  <a:pt x="0" y="4440154"/>
                </a:lnTo>
                <a:lnTo>
                  <a:pt x="0" y="0"/>
                </a:lnTo>
                <a:close/>
              </a:path>
            </a:pathLst>
          </a:custGeom>
          <a:blipFill>
            <a:blip r:embed="rId3"/>
            <a:stretch>
              <a:fillRect/>
            </a:stretch>
          </a:blipFill>
        </p:spPr>
        <p:txBody>
          <a:bodyPr/>
          <a:lstStyle/>
          <a:p>
            <a:endParaRPr lang="en-IN"/>
          </a:p>
        </p:txBody>
      </p:sp>
      <p:sp>
        <p:nvSpPr>
          <p:cNvPr id="4" name="Freeform 4"/>
          <p:cNvSpPr/>
          <p:nvPr/>
        </p:nvSpPr>
        <p:spPr>
          <a:xfrm>
            <a:off x="5352040" y="5319744"/>
            <a:ext cx="7583919" cy="4313354"/>
          </a:xfrm>
          <a:custGeom>
            <a:avLst/>
            <a:gdLst/>
            <a:ahLst/>
            <a:cxnLst/>
            <a:rect l="l" t="t" r="r" b="b"/>
            <a:pathLst>
              <a:path w="7583919" h="4313354">
                <a:moveTo>
                  <a:pt x="0" y="0"/>
                </a:moveTo>
                <a:lnTo>
                  <a:pt x="7583920" y="0"/>
                </a:lnTo>
                <a:lnTo>
                  <a:pt x="7583920" y="4313354"/>
                </a:lnTo>
                <a:lnTo>
                  <a:pt x="0" y="4313354"/>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6894" y="88717"/>
            <a:ext cx="17814212" cy="10109566"/>
          </a:xfrm>
          <a:custGeom>
            <a:avLst/>
            <a:gdLst/>
            <a:ahLst/>
            <a:cxnLst/>
            <a:rect l="l" t="t" r="r" b="b"/>
            <a:pathLst>
              <a:path w="17814212" h="10109566">
                <a:moveTo>
                  <a:pt x="0" y="0"/>
                </a:moveTo>
                <a:lnTo>
                  <a:pt x="17814212" y="0"/>
                </a:lnTo>
                <a:lnTo>
                  <a:pt x="17814212" y="10109566"/>
                </a:lnTo>
                <a:lnTo>
                  <a:pt x="0" y="10109566"/>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523"/>
            <a:ext cx="18288000" cy="10277477"/>
          </a:xfrm>
          <a:custGeom>
            <a:avLst/>
            <a:gdLst/>
            <a:ahLst/>
            <a:cxnLst/>
            <a:rect l="l" t="t" r="r" b="b"/>
            <a:pathLst>
              <a:path w="18288000" h="10277477">
                <a:moveTo>
                  <a:pt x="0" y="0"/>
                </a:moveTo>
                <a:lnTo>
                  <a:pt x="18288000" y="0"/>
                </a:lnTo>
                <a:lnTo>
                  <a:pt x="18288000" y="10277477"/>
                </a:lnTo>
                <a:lnTo>
                  <a:pt x="0" y="10277477"/>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507999" y="561042"/>
            <a:ext cx="17124983" cy="8688122"/>
            <a:chOff x="0" y="0"/>
            <a:chExt cx="22833311" cy="11584162"/>
          </a:xfrm>
        </p:grpSpPr>
        <p:sp>
          <p:nvSpPr>
            <p:cNvPr id="4" name="TextBox 4"/>
            <p:cNvSpPr txBox="1"/>
            <p:nvPr/>
          </p:nvSpPr>
          <p:spPr>
            <a:xfrm>
              <a:off x="135474" y="76200"/>
              <a:ext cx="7855896" cy="919410"/>
            </a:xfrm>
            <a:prstGeom prst="rect">
              <a:avLst/>
            </a:prstGeom>
          </p:spPr>
          <p:txBody>
            <a:bodyPr lIns="0" tIns="0" rIns="0" bIns="0" rtlCol="0" anchor="t">
              <a:spAutoFit/>
            </a:bodyPr>
            <a:lstStyle/>
            <a:p>
              <a:pPr algn="l">
                <a:lnSpc>
                  <a:spcPts val="2640"/>
                </a:lnSpc>
              </a:pPr>
              <a:r>
                <a:rPr lang="en-US" sz="2999">
                  <a:solidFill>
                    <a:srgbClr val="000000">
                      <a:alpha val="0"/>
                    </a:srgbClr>
                  </a:solidFill>
                  <a:latin typeface="Arimo"/>
                  <a:ea typeface="Arimo"/>
                  <a:cs typeface="Arimo"/>
                  <a:sym typeface="Arimo"/>
                </a:rPr>
                <a:t>Campaign Strategy Framework</a:t>
              </a:r>
            </a:p>
            <a:p>
              <a:pPr algn="l">
                <a:lnSpc>
                  <a:spcPts val="3500"/>
                </a:lnSpc>
              </a:pPr>
              <a:r>
                <a:rPr lang="en-US" sz="1400">
                  <a:solidFill>
                    <a:srgbClr val="000000">
                      <a:alpha val="0"/>
                    </a:srgbClr>
                  </a:solidFill>
                  <a:latin typeface="Arimo"/>
                  <a:ea typeface="Arimo"/>
                  <a:cs typeface="Arimo"/>
                  <a:sym typeface="Arimo"/>
                </a:rPr>
                <a:t>Structured roadmap for awareness, adoption, and scale</a:t>
              </a:r>
            </a:p>
          </p:txBody>
        </p:sp>
        <p:sp>
          <p:nvSpPr>
            <p:cNvPr id="5" name="TextBox 5"/>
            <p:cNvSpPr txBox="1"/>
            <p:nvPr/>
          </p:nvSpPr>
          <p:spPr>
            <a:xfrm>
              <a:off x="0" y="1869443"/>
              <a:ext cx="2820648" cy="488461"/>
            </a:xfrm>
            <a:prstGeom prst="rect">
              <a:avLst/>
            </a:prstGeom>
          </p:spPr>
          <p:txBody>
            <a:bodyPr lIns="0" tIns="0" rIns="0" bIns="0" rtlCol="0" anchor="t">
              <a:spAutoFit/>
            </a:bodyPr>
            <a:lstStyle/>
            <a:p>
              <a:pPr algn="l">
                <a:lnSpc>
                  <a:spcPts val="3500"/>
                </a:lnSpc>
              </a:pPr>
              <a:r>
                <a:rPr lang="en-US" sz="1400" spc="70">
                  <a:solidFill>
                    <a:srgbClr val="000000">
                      <a:alpha val="0"/>
                    </a:srgbClr>
                  </a:solidFill>
                  <a:latin typeface="Arimo"/>
                  <a:ea typeface="Arimo"/>
                  <a:cs typeface="Arimo"/>
                  <a:sym typeface="Arimo"/>
                </a:rPr>
                <a:t>Core Objectives</a:t>
              </a:r>
            </a:p>
          </p:txBody>
        </p:sp>
        <p:sp>
          <p:nvSpPr>
            <p:cNvPr id="6" name="TextBox 6"/>
            <p:cNvSpPr txBox="1"/>
            <p:nvPr/>
          </p:nvSpPr>
          <p:spPr>
            <a:xfrm>
              <a:off x="2192274" y="2704681"/>
              <a:ext cx="2372697" cy="4454300"/>
            </a:xfrm>
            <a:prstGeom prst="rect">
              <a:avLst/>
            </a:prstGeom>
          </p:spPr>
          <p:txBody>
            <a:bodyPr lIns="0" tIns="0" rIns="0" bIns="0" rtlCol="0" anchor="t">
              <a:spAutoFit/>
            </a:bodyPr>
            <a:lstStyle/>
            <a:p>
              <a:pPr algn="ctr">
                <a:lnSpc>
                  <a:spcPts val="3500"/>
                </a:lnSpc>
              </a:pPr>
              <a:r>
                <a:rPr lang="en-US" sz="1400">
                  <a:solidFill>
                    <a:srgbClr val="000000">
                      <a:alpha val="0"/>
                    </a:srgbClr>
                  </a:solidFill>
                  <a:latin typeface="Arimo"/>
                  <a:ea typeface="Arimo"/>
                  <a:cs typeface="Arimo"/>
                  <a:sym typeface="Arimo"/>
                </a:rPr>
                <a:t>Awareness</a:t>
              </a:r>
            </a:p>
            <a:p>
              <a:pPr algn="ctr">
                <a:lnSpc>
                  <a:spcPts val="3000"/>
                </a:lnSpc>
              </a:pPr>
              <a:r>
                <a:rPr lang="en-US" sz="1200">
                  <a:solidFill>
                    <a:srgbClr val="000000">
                      <a:alpha val="0"/>
                    </a:srgbClr>
                  </a:solidFill>
                  <a:latin typeface="Arimo"/>
                  <a:ea typeface="Arimo"/>
                  <a:cs typeface="Arimo"/>
                  <a:sym typeface="Arimo"/>
                </a:rPr>
                <a:t>Vernacular Storytelling</a:t>
              </a:r>
            </a:p>
            <a:p>
              <a:pPr algn="ctr">
                <a:lnSpc>
                  <a:spcPts val="3500"/>
                </a:lnSpc>
              </a:pPr>
              <a:r>
                <a:rPr lang="en-US" sz="1400">
                  <a:solidFill>
                    <a:srgbClr val="000000">
                      <a:alpha val="0"/>
                    </a:srgbClr>
                  </a:solidFill>
                  <a:latin typeface="Arimo"/>
                  <a:ea typeface="Arimo"/>
                  <a:cs typeface="Arimo"/>
                  <a:sym typeface="Arimo"/>
                </a:rPr>
                <a:t>Education</a:t>
              </a:r>
            </a:p>
            <a:p>
              <a:pPr algn="ctr">
                <a:lnSpc>
                  <a:spcPts val="3000"/>
                </a:lnSpc>
              </a:pPr>
              <a:r>
                <a:rPr lang="en-US" sz="1200" spc="1">
                  <a:solidFill>
                    <a:srgbClr val="000000">
                      <a:alpha val="0"/>
                    </a:srgbClr>
                  </a:solidFill>
                  <a:latin typeface="Arimo"/>
                  <a:ea typeface="Arimo"/>
                  <a:cs typeface="Arimo"/>
                  <a:sym typeface="Arimo"/>
                </a:rPr>
                <a:t>Risk Assessment Report</a:t>
              </a:r>
            </a:p>
            <a:p>
              <a:pPr algn="ctr">
                <a:lnSpc>
                  <a:spcPts val="3500"/>
                </a:lnSpc>
              </a:pPr>
              <a:r>
                <a:rPr lang="en-US" sz="1400">
                  <a:solidFill>
                    <a:srgbClr val="000000">
                      <a:alpha val="0"/>
                    </a:srgbClr>
                  </a:solidFill>
                  <a:latin typeface="Arimo"/>
                  <a:ea typeface="Arimo"/>
                  <a:cs typeface="Arimo"/>
                  <a:sym typeface="Arimo"/>
                </a:rPr>
                <a:t>Trials</a:t>
              </a:r>
            </a:p>
            <a:p>
              <a:pPr algn="ctr">
                <a:lnSpc>
                  <a:spcPts val="3000"/>
                </a:lnSpc>
              </a:pPr>
              <a:r>
                <a:rPr lang="en-US" sz="1200">
                  <a:solidFill>
                    <a:srgbClr val="000000">
                      <a:alpha val="0"/>
                    </a:srgbClr>
                  </a:solidFill>
                  <a:latin typeface="Arimo"/>
                  <a:ea typeface="Arimo"/>
                  <a:cs typeface="Arimo"/>
                  <a:sym typeface="Arimo"/>
                </a:rPr>
                <a:t>Curated Comparison</a:t>
              </a:r>
            </a:p>
            <a:p>
              <a:pPr algn="ctr">
                <a:lnSpc>
                  <a:spcPts val="3500"/>
                </a:lnSpc>
              </a:pPr>
              <a:r>
                <a:rPr lang="en-US" sz="1400">
                  <a:solidFill>
                    <a:srgbClr val="000000">
                      <a:alpha val="0"/>
                    </a:srgbClr>
                  </a:solidFill>
                  <a:latin typeface="Arimo"/>
                  <a:ea typeface="Arimo"/>
                  <a:cs typeface="Arimo"/>
                  <a:sym typeface="Arimo"/>
                </a:rPr>
                <a:t>Purchase</a:t>
              </a:r>
            </a:p>
            <a:p>
              <a:pPr algn="ctr">
                <a:lnSpc>
                  <a:spcPts val="3000"/>
                </a:lnSpc>
              </a:pPr>
              <a:r>
                <a:rPr lang="en-US" sz="1200">
                  <a:solidFill>
                    <a:srgbClr val="000000">
                      <a:alpha val="0"/>
                    </a:srgbClr>
                  </a:solidFill>
                  <a:latin typeface="Arimo"/>
                  <a:ea typeface="Arimo"/>
                  <a:cs typeface="Arimo"/>
                  <a:sym typeface="Arimo"/>
                </a:rPr>
                <a:t>Assisted Conversion</a:t>
              </a:r>
            </a:p>
            <a:p>
              <a:pPr algn="ctr">
                <a:lnSpc>
                  <a:spcPts val="3500"/>
                </a:lnSpc>
              </a:pPr>
              <a:r>
                <a:rPr lang="en-US" sz="1400">
                  <a:solidFill>
                    <a:srgbClr val="000000">
                      <a:alpha val="0"/>
                    </a:srgbClr>
                  </a:solidFill>
                  <a:latin typeface="Arimo"/>
                  <a:ea typeface="Arimo"/>
                  <a:cs typeface="Arimo"/>
                  <a:sym typeface="Arimo"/>
                </a:rPr>
                <a:t>Delight</a:t>
              </a:r>
            </a:p>
            <a:p>
              <a:pPr algn="ctr">
                <a:lnSpc>
                  <a:spcPts val="3000"/>
                </a:lnSpc>
              </a:pPr>
              <a:r>
                <a:rPr lang="en-US" sz="1200" spc="3">
                  <a:solidFill>
                    <a:srgbClr val="000000">
                      <a:alpha val="0"/>
                    </a:srgbClr>
                  </a:solidFill>
                  <a:latin typeface="Arimo"/>
                  <a:ea typeface="Arimo"/>
                  <a:cs typeface="Arimo"/>
                  <a:sym typeface="Arimo"/>
                </a:rPr>
                <a:t>Claims Support</a:t>
              </a:r>
            </a:p>
          </p:txBody>
        </p:sp>
        <p:sp>
          <p:nvSpPr>
            <p:cNvPr id="7" name="TextBox 7"/>
            <p:cNvSpPr txBox="1"/>
            <p:nvPr/>
          </p:nvSpPr>
          <p:spPr>
            <a:xfrm>
              <a:off x="7802042" y="10047246"/>
              <a:ext cx="2742257" cy="815988"/>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Digitally Hesitant</a:t>
              </a:r>
            </a:p>
            <a:p>
              <a:pPr algn="l">
                <a:lnSpc>
                  <a:spcPts val="3000"/>
                </a:lnSpc>
              </a:pPr>
              <a:r>
                <a:rPr lang="en-US" sz="1200" spc="1">
                  <a:solidFill>
                    <a:srgbClr val="000000">
                      <a:alpha val="0"/>
                    </a:srgbClr>
                  </a:solidFill>
                  <a:latin typeface="Arimo"/>
                  <a:ea typeface="Arimo"/>
                  <a:cs typeface="Arimo"/>
                  <a:sym typeface="Arimo"/>
                </a:rPr>
                <a:t>Kirana, Small Manufacturing</a:t>
              </a:r>
            </a:p>
          </p:txBody>
        </p:sp>
        <p:sp>
          <p:nvSpPr>
            <p:cNvPr id="8" name="TextBox 8"/>
            <p:cNvSpPr txBox="1"/>
            <p:nvPr/>
          </p:nvSpPr>
          <p:spPr>
            <a:xfrm>
              <a:off x="7802042" y="6773466"/>
              <a:ext cx="2614098" cy="1536078"/>
            </a:xfrm>
            <a:prstGeom prst="rect">
              <a:avLst/>
            </a:prstGeom>
          </p:spPr>
          <p:txBody>
            <a:bodyPr lIns="0" tIns="0" rIns="0" bIns="0" rtlCol="0" anchor="t">
              <a:spAutoFit/>
            </a:bodyPr>
            <a:lstStyle/>
            <a:p>
              <a:pPr algn="just">
                <a:lnSpc>
                  <a:spcPts val="1960"/>
                </a:lnSpc>
              </a:pPr>
              <a:r>
                <a:rPr lang="en-US" sz="1400">
                  <a:solidFill>
                    <a:srgbClr val="000000">
                      <a:alpha val="0"/>
                    </a:srgbClr>
                  </a:solidFill>
                  <a:latin typeface="Arimo"/>
                  <a:ea typeface="Arimo"/>
                  <a:cs typeface="Arimo"/>
                  <a:sym typeface="Arimo"/>
                </a:rPr>
                <a:t>Digitally Moderate</a:t>
              </a:r>
            </a:p>
            <a:p>
              <a:pPr algn="just">
                <a:lnSpc>
                  <a:spcPts val="3000"/>
                </a:lnSpc>
              </a:pPr>
              <a:r>
                <a:rPr lang="en-US" sz="1200">
                  <a:solidFill>
                    <a:srgbClr val="000000">
                      <a:alpha val="0"/>
                    </a:srgbClr>
                  </a:solidFill>
                  <a:latin typeface="Arimo"/>
                  <a:ea typeface="Arimo"/>
                  <a:cs typeface="Arimo"/>
                  <a:sym typeface="Arimo"/>
                </a:rPr>
                <a:t>Retail, Workshops, Traders</a:t>
              </a:r>
            </a:p>
            <a:p>
              <a:pPr algn="just">
                <a:lnSpc>
                  <a:spcPts val="3000"/>
                </a:lnSpc>
              </a:pPr>
              <a:r>
                <a:rPr lang="en-US" sz="1200">
                  <a:solidFill>
                    <a:srgbClr val="000000">
                      <a:alpha val="0"/>
                    </a:srgbClr>
                  </a:solidFill>
                  <a:latin typeface="Arimo"/>
                  <a:ea typeface="Arimo"/>
                  <a:cs typeface="Arimo"/>
                  <a:sym typeface="Arimo"/>
                </a:rPr>
                <a:t>Assisted Video-led</a:t>
              </a:r>
            </a:p>
          </p:txBody>
        </p:sp>
        <p:sp>
          <p:nvSpPr>
            <p:cNvPr id="9" name="TextBox 9"/>
            <p:cNvSpPr txBox="1"/>
            <p:nvPr/>
          </p:nvSpPr>
          <p:spPr>
            <a:xfrm>
              <a:off x="7802042" y="3499695"/>
              <a:ext cx="2859757" cy="815988"/>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Digitally Advanced</a:t>
              </a:r>
            </a:p>
            <a:p>
              <a:pPr algn="l">
                <a:lnSpc>
                  <a:spcPts val="3000"/>
                </a:lnSpc>
              </a:pPr>
              <a:r>
                <a:rPr lang="en-US" sz="1200">
                  <a:solidFill>
                    <a:srgbClr val="000000">
                      <a:alpha val="0"/>
                    </a:srgbClr>
                  </a:solidFill>
                  <a:latin typeface="Arimo"/>
                  <a:ea typeface="Arimo"/>
                  <a:cs typeface="Arimo"/>
                  <a:sym typeface="Arimo"/>
                </a:rPr>
                <a:t>Services, Tech-savvy traders</a:t>
              </a:r>
            </a:p>
          </p:txBody>
        </p:sp>
        <p:sp>
          <p:nvSpPr>
            <p:cNvPr id="10" name="TextBox 10"/>
            <p:cNvSpPr txBox="1"/>
            <p:nvPr/>
          </p:nvSpPr>
          <p:spPr>
            <a:xfrm>
              <a:off x="7514168" y="1793243"/>
              <a:ext cx="3004909" cy="336061"/>
            </a:xfrm>
            <a:prstGeom prst="rect">
              <a:avLst/>
            </a:prstGeom>
          </p:spPr>
          <p:txBody>
            <a:bodyPr lIns="0" tIns="0" rIns="0" bIns="0" rtlCol="0" anchor="t">
              <a:spAutoFit/>
            </a:bodyPr>
            <a:lstStyle/>
            <a:p>
              <a:pPr algn="l">
                <a:lnSpc>
                  <a:spcPts val="1960"/>
                </a:lnSpc>
              </a:pPr>
              <a:r>
                <a:rPr lang="en-US" sz="1400" spc="61">
                  <a:solidFill>
                    <a:srgbClr val="000000">
                      <a:alpha val="0"/>
                    </a:srgbClr>
                  </a:solidFill>
                  <a:latin typeface="Arimo"/>
                  <a:ea typeface="Arimo"/>
                  <a:cs typeface="Arimo"/>
                  <a:sym typeface="Arimo"/>
                </a:rPr>
                <a:t>Target Segments</a:t>
              </a:r>
            </a:p>
          </p:txBody>
        </p:sp>
        <p:sp>
          <p:nvSpPr>
            <p:cNvPr id="11" name="TextBox 11"/>
            <p:cNvSpPr txBox="1"/>
            <p:nvPr/>
          </p:nvSpPr>
          <p:spPr>
            <a:xfrm>
              <a:off x="13330771" y="1790119"/>
              <a:ext cx="4200630" cy="342309"/>
            </a:xfrm>
            <a:prstGeom prst="rect">
              <a:avLst/>
            </a:prstGeom>
          </p:spPr>
          <p:txBody>
            <a:bodyPr lIns="0" tIns="0" rIns="0" bIns="0" rtlCol="0" anchor="t">
              <a:spAutoFit/>
            </a:bodyPr>
            <a:lstStyle/>
            <a:p>
              <a:pPr algn="l">
                <a:lnSpc>
                  <a:spcPts val="1960"/>
                </a:lnSpc>
              </a:pPr>
              <a:r>
                <a:rPr lang="en-US" sz="1400" spc="60">
                  <a:solidFill>
                    <a:srgbClr val="000000">
                      <a:alpha val="0"/>
                    </a:srgbClr>
                  </a:solidFill>
                  <a:latin typeface="Arimo"/>
                  <a:ea typeface="Arimo"/>
                  <a:cs typeface="Arimo"/>
                  <a:sym typeface="Arimo"/>
                </a:rPr>
                <a:t>Phased Rollout Strategy</a:t>
              </a:r>
            </a:p>
          </p:txBody>
        </p:sp>
        <p:sp>
          <p:nvSpPr>
            <p:cNvPr id="12" name="TextBox 12"/>
            <p:cNvSpPr txBox="1"/>
            <p:nvPr/>
          </p:nvSpPr>
          <p:spPr>
            <a:xfrm>
              <a:off x="296342" y="10221992"/>
              <a:ext cx="3669773" cy="1301382"/>
            </a:xfrm>
            <a:prstGeom prst="rect">
              <a:avLst/>
            </a:prstGeom>
          </p:spPr>
          <p:txBody>
            <a:bodyPr lIns="0" tIns="0" rIns="0" bIns="0" rtlCol="0" anchor="t">
              <a:spAutoFit/>
            </a:bodyPr>
            <a:lstStyle/>
            <a:p>
              <a:pPr algn="l">
                <a:lnSpc>
                  <a:spcPts val="2563"/>
                </a:lnSpc>
              </a:pPr>
              <a:r>
                <a:rPr lang="en-US" sz="1600">
                  <a:solidFill>
                    <a:srgbClr val="000000">
                      <a:alpha val="0"/>
                    </a:srgbClr>
                  </a:solidFill>
                  <a:latin typeface="Arimo"/>
                  <a:ea typeface="Arimo"/>
                  <a:cs typeface="Arimo"/>
                  <a:sym typeface="Arimo"/>
                </a:rPr>
                <a:t>North Star Metric</a:t>
              </a:r>
            </a:p>
            <a:p>
              <a:pPr algn="l">
                <a:lnSpc>
                  <a:spcPts val="3204"/>
                </a:lnSpc>
              </a:pPr>
              <a:r>
                <a:rPr lang="en-US" sz="2000">
                  <a:solidFill>
                    <a:srgbClr val="000000">
                      <a:alpha val="0"/>
                    </a:srgbClr>
                  </a:solidFill>
                  <a:latin typeface="Arimo"/>
                  <a:ea typeface="Arimo"/>
                  <a:cs typeface="Arimo"/>
                  <a:sym typeface="Arimo"/>
                </a:rPr>
                <a:t>Assisted Sales Ratio</a:t>
              </a:r>
            </a:p>
            <a:p>
              <a:pPr algn="l">
                <a:lnSpc>
                  <a:spcPts val="2282"/>
                </a:lnSpc>
              </a:pPr>
              <a:r>
                <a:rPr lang="en-US" sz="1200">
                  <a:solidFill>
                    <a:srgbClr val="000000">
                      <a:alpha val="0"/>
                    </a:srgbClr>
                  </a:solidFill>
                  <a:latin typeface="Arimo"/>
                  <a:ea typeface="Arimo"/>
                  <a:cs typeface="Arimo"/>
                  <a:sym typeface="Arimo"/>
                </a:rPr>
                <a:t>Target: &gt;60% conversion via Partners</a:t>
              </a:r>
            </a:p>
          </p:txBody>
        </p:sp>
        <p:sp>
          <p:nvSpPr>
            <p:cNvPr id="13" name="TextBox 13"/>
            <p:cNvSpPr txBox="1"/>
            <p:nvPr/>
          </p:nvSpPr>
          <p:spPr>
            <a:xfrm>
              <a:off x="8662787" y="659787"/>
              <a:ext cx="256242" cy="285331"/>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Pe</a:t>
              </a:r>
            </a:p>
          </p:txBody>
        </p:sp>
        <p:sp>
          <p:nvSpPr>
            <p:cNvPr id="14" name="TextBox 14"/>
            <p:cNvSpPr txBox="1"/>
            <p:nvPr/>
          </p:nvSpPr>
          <p:spPr>
            <a:xfrm>
              <a:off x="8022174" y="11165481"/>
              <a:ext cx="2231507" cy="418681"/>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Partner-led Voice</a:t>
              </a:r>
            </a:p>
          </p:txBody>
        </p:sp>
        <p:sp>
          <p:nvSpPr>
            <p:cNvPr id="15" name="TextBox 15"/>
            <p:cNvSpPr txBox="1"/>
            <p:nvPr/>
          </p:nvSpPr>
          <p:spPr>
            <a:xfrm>
              <a:off x="8022174" y="4617930"/>
              <a:ext cx="2256282" cy="418681"/>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Self-serve In-App</a:t>
              </a:r>
            </a:p>
          </p:txBody>
        </p:sp>
        <p:sp>
          <p:nvSpPr>
            <p:cNvPr id="16" name="TextBox 16"/>
            <p:cNvSpPr txBox="1"/>
            <p:nvPr/>
          </p:nvSpPr>
          <p:spPr>
            <a:xfrm>
              <a:off x="9127074" y="659787"/>
              <a:ext cx="2152450" cy="285331"/>
            </a:xfrm>
            <a:prstGeom prst="rect">
              <a:avLst/>
            </a:prstGeom>
          </p:spPr>
          <p:txBody>
            <a:bodyPr lIns="0" tIns="0" rIns="0" bIns="0" rtlCol="0" anchor="t">
              <a:spAutoFit/>
            </a:bodyPr>
            <a:lstStyle/>
            <a:p>
              <a:pPr algn="l">
                <a:lnSpc>
                  <a:spcPts val="1679"/>
                </a:lnSpc>
              </a:pPr>
              <a:r>
                <a:rPr lang="en-US" sz="1200" spc="25">
                  <a:solidFill>
                    <a:srgbClr val="000000">
                      <a:alpha val="0"/>
                    </a:srgbClr>
                  </a:solidFill>
                  <a:latin typeface="Arimo"/>
                  <a:ea typeface="Arimo"/>
                  <a:cs typeface="Arimo"/>
                  <a:sym typeface="Arimo"/>
                </a:rPr>
                <a:t>Strategic Pillars</a:t>
              </a:r>
            </a:p>
          </p:txBody>
        </p:sp>
        <p:sp>
          <p:nvSpPr>
            <p:cNvPr id="17" name="TextBox 17"/>
            <p:cNvSpPr txBox="1"/>
            <p:nvPr/>
          </p:nvSpPr>
          <p:spPr>
            <a:xfrm>
              <a:off x="11590868" y="9233287"/>
              <a:ext cx="448332" cy="290684"/>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35%</a:t>
              </a:r>
            </a:p>
          </p:txBody>
        </p:sp>
        <p:sp>
          <p:nvSpPr>
            <p:cNvPr id="18" name="TextBox 18"/>
            <p:cNvSpPr txBox="1"/>
            <p:nvPr/>
          </p:nvSpPr>
          <p:spPr>
            <a:xfrm>
              <a:off x="11590868" y="2688403"/>
              <a:ext cx="451333" cy="285331"/>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20%</a:t>
              </a:r>
            </a:p>
          </p:txBody>
        </p:sp>
        <p:sp>
          <p:nvSpPr>
            <p:cNvPr id="19" name="TextBox 19"/>
            <p:cNvSpPr txBox="1"/>
            <p:nvPr/>
          </p:nvSpPr>
          <p:spPr>
            <a:xfrm>
              <a:off x="11590868" y="5962183"/>
              <a:ext cx="452209" cy="285331"/>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45%</a:t>
              </a:r>
            </a:p>
          </p:txBody>
        </p:sp>
        <p:sp>
          <p:nvSpPr>
            <p:cNvPr id="20" name="TextBox 20"/>
            <p:cNvSpPr txBox="1"/>
            <p:nvPr/>
          </p:nvSpPr>
          <p:spPr>
            <a:xfrm>
              <a:off x="13669442" y="9101909"/>
              <a:ext cx="2495864" cy="1565720"/>
            </a:xfrm>
            <a:prstGeom prst="rect">
              <a:avLst/>
            </a:prstGeom>
          </p:spPr>
          <p:txBody>
            <a:bodyPr lIns="0" tIns="0" rIns="0" bIns="0" rtlCol="0" anchor="t">
              <a:spAutoFit/>
            </a:bodyPr>
            <a:lstStyle/>
            <a:p>
              <a:pPr algn="l">
                <a:lnSpc>
                  <a:spcPts val="1679"/>
                </a:lnSpc>
              </a:pPr>
              <a:r>
                <a:rPr lang="en-US" sz="1200" spc="50">
                  <a:solidFill>
                    <a:srgbClr val="000000">
                      <a:alpha val="0"/>
                    </a:srgbClr>
                  </a:solidFill>
                  <a:latin typeface="Arimo"/>
                  <a:ea typeface="Arimo"/>
                  <a:cs typeface="Arimo"/>
                  <a:sym typeface="Arimo"/>
                </a:rPr>
                <a:t>Success Indicators</a:t>
              </a:r>
            </a:p>
            <a:p>
              <a:pPr algn="l">
                <a:lnSpc>
                  <a:spcPts val="3359"/>
                </a:lnSpc>
              </a:pPr>
              <a:r>
                <a:rPr lang="en-US" sz="2400">
                  <a:solidFill>
                    <a:srgbClr val="000000">
                      <a:alpha val="0"/>
                    </a:srgbClr>
                  </a:solidFill>
                  <a:latin typeface="Arimo"/>
                  <a:ea typeface="Arimo"/>
                  <a:cs typeface="Arimo"/>
                  <a:sym typeface="Arimo"/>
                </a:rPr>
                <a:t>1.5M</a:t>
              </a:r>
            </a:p>
            <a:p>
              <a:pPr algn="l">
                <a:lnSpc>
                  <a:spcPts val="2240"/>
                </a:lnSpc>
              </a:pPr>
              <a:r>
                <a:rPr lang="en-US" sz="1600">
                  <a:solidFill>
                    <a:srgbClr val="000000">
                      <a:alpha val="0"/>
                    </a:srgbClr>
                  </a:solidFill>
                  <a:latin typeface="Arimo"/>
                  <a:ea typeface="Arimo"/>
                  <a:cs typeface="Arimo"/>
                  <a:sym typeface="Arimo"/>
                </a:rPr>
                <a:t>Risk Assessments</a:t>
              </a:r>
            </a:p>
          </p:txBody>
        </p:sp>
        <p:sp>
          <p:nvSpPr>
            <p:cNvPr id="21" name="TextBox 21"/>
            <p:cNvSpPr txBox="1"/>
            <p:nvPr/>
          </p:nvSpPr>
          <p:spPr>
            <a:xfrm>
              <a:off x="13839863" y="3243367"/>
              <a:ext cx="101422" cy="378790"/>
            </a:xfrm>
            <a:prstGeom prst="rect">
              <a:avLst/>
            </a:prstGeom>
          </p:spPr>
          <p:txBody>
            <a:bodyPr lIns="0" tIns="0" rIns="0" bIns="0" rtlCol="0" anchor="t">
              <a:spAutoFit/>
            </a:bodyPr>
            <a:lstStyle/>
            <a:p>
              <a:pPr algn="l">
                <a:lnSpc>
                  <a:spcPts val="2648"/>
                </a:lnSpc>
              </a:pPr>
              <a:r>
                <a:rPr lang="en-US" sz="1200">
                  <a:solidFill>
                    <a:srgbClr val="000000">
                      <a:alpha val="0"/>
                    </a:srgbClr>
                  </a:solidFill>
                  <a:latin typeface="Arimo"/>
                  <a:ea typeface="Arimo"/>
                  <a:cs typeface="Arimo"/>
                  <a:sym typeface="Arimo"/>
                </a:rPr>
                <a:t>1</a:t>
              </a:r>
            </a:p>
          </p:txBody>
        </p:sp>
        <p:sp>
          <p:nvSpPr>
            <p:cNvPr id="22" name="TextBox 22"/>
            <p:cNvSpPr txBox="1"/>
            <p:nvPr/>
          </p:nvSpPr>
          <p:spPr>
            <a:xfrm>
              <a:off x="14228245" y="3204162"/>
              <a:ext cx="1421178" cy="440836"/>
            </a:xfrm>
            <a:prstGeom prst="rect">
              <a:avLst/>
            </a:prstGeom>
          </p:spPr>
          <p:txBody>
            <a:bodyPr lIns="0" tIns="0" rIns="0" bIns="0" rtlCol="0" anchor="t">
              <a:spAutoFit/>
            </a:bodyPr>
            <a:lstStyle/>
            <a:p>
              <a:pPr algn="l">
                <a:lnSpc>
                  <a:spcPts val="3089"/>
                </a:lnSpc>
              </a:pPr>
              <a:r>
                <a:rPr lang="en-US" sz="1400">
                  <a:solidFill>
                    <a:srgbClr val="000000">
                      <a:alpha val="0"/>
                    </a:srgbClr>
                  </a:solidFill>
                  <a:latin typeface="Arimo"/>
                  <a:ea typeface="Arimo"/>
                  <a:cs typeface="Arimo"/>
                  <a:sym typeface="Arimo"/>
                </a:rPr>
                <a:t>Soft Launch</a:t>
              </a:r>
            </a:p>
          </p:txBody>
        </p:sp>
        <p:sp>
          <p:nvSpPr>
            <p:cNvPr id="23" name="TextBox 23"/>
            <p:cNvSpPr txBox="1"/>
            <p:nvPr/>
          </p:nvSpPr>
          <p:spPr>
            <a:xfrm>
              <a:off x="13686368" y="3724113"/>
              <a:ext cx="3938883" cy="1074915"/>
            </a:xfrm>
            <a:prstGeom prst="rect">
              <a:avLst/>
            </a:prstGeom>
          </p:spPr>
          <p:txBody>
            <a:bodyPr lIns="0" tIns="0" rIns="0" bIns="0" rtlCol="0" anchor="t">
              <a:spAutoFit/>
            </a:bodyPr>
            <a:lstStyle/>
            <a:p>
              <a:pPr algn="l">
                <a:lnSpc>
                  <a:spcPts val="2985"/>
                </a:lnSpc>
              </a:pPr>
              <a:r>
                <a:rPr lang="en-US" sz="1200">
                  <a:solidFill>
                    <a:srgbClr val="000000">
                      <a:alpha val="0"/>
                    </a:srgbClr>
                  </a:solidFill>
                  <a:latin typeface="Arimo"/>
                  <a:ea typeface="Arimo"/>
                  <a:cs typeface="Arimo"/>
                  <a:sym typeface="Arimo"/>
                </a:rPr>
                <a:t>MVP release (Fire/Stock/Money). Pilot in</a:t>
              </a:r>
            </a:p>
            <a:p>
              <a:pPr algn="l">
                <a:lnSpc>
                  <a:spcPts val="914"/>
                </a:lnSpc>
              </a:pPr>
              <a:r>
                <a:rPr lang="en-US" sz="1200">
                  <a:solidFill>
                    <a:srgbClr val="000000">
                      <a:alpha val="0"/>
                    </a:srgbClr>
                  </a:solidFill>
                  <a:latin typeface="Arimo"/>
                  <a:ea typeface="Arimo"/>
                  <a:cs typeface="Arimo"/>
                  <a:sym typeface="Arimo"/>
                </a:rPr>
                <a:t>select Tier-2 cities. Partner training</a:t>
              </a:r>
            </a:p>
            <a:p>
              <a:pPr algn="l">
                <a:lnSpc>
                  <a:spcPts val="2985"/>
                </a:lnSpc>
              </a:pPr>
              <a:r>
                <a:rPr lang="en-US" sz="1200">
                  <a:solidFill>
                    <a:srgbClr val="000000">
                      <a:alpha val="0"/>
                    </a:srgbClr>
                  </a:solidFill>
                  <a:latin typeface="Arimo"/>
                  <a:ea typeface="Arimo"/>
                  <a:cs typeface="Arimo"/>
                  <a:sym typeface="Arimo"/>
                </a:rPr>
                <a:t>cohort 1.</a:t>
              </a:r>
            </a:p>
          </p:txBody>
        </p:sp>
        <p:sp>
          <p:nvSpPr>
            <p:cNvPr id="24" name="TextBox 24"/>
            <p:cNvSpPr txBox="1"/>
            <p:nvPr/>
          </p:nvSpPr>
          <p:spPr>
            <a:xfrm>
              <a:off x="13822594" y="5808774"/>
              <a:ext cx="136684" cy="378790"/>
            </a:xfrm>
            <a:prstGeom prst="rect">
              <a:avLst/>
            </a:prstGeom>
          </p:spPr>
          <p:txBody>
            <a:bodyPr lIns="0" tIns="0" rIns="0" bIns="0" rtlCol="0" anchor="t">
              <a:spAutoFit/>
            </a:bodyPr>
            <a:lstStyle/>
            <a:p>
              <a:pPr algn="l">
                <a:lnSpc>
                  <a:spcPts val="2648"/>
                </a:lnSpc>
              </a:pPr>
              <a:r>
                <a:rPr lang="en-US" sz="1200">
                  <a:solidFill>
                    <a:srgbClr val="000000">
                      <a:alpha val="0"/>
                    </a:srgbClr>
                  </a:solidFill>
                  <a:latin typeface="Arimo"/>
                  <a:ea typeface="Arimo"/>
                  <a:cs typeface="Arimo"/>
                  <a:sym typeface="Arimo"/>
                </a:rPr>
                <a:t>3</a:t>
              </a:r>
            </a:p>
          </p:txBody>
        </p:sp>
        <p:sp>
          <p:nvSpPr>
            <p:cNvPr id="25" name="TextBox 25"/>
            <p:cNvSpPr txBox="1"/>
            <p:nvPr/>
          </p:nvSpPr>
          <p:spPr>
            <a:xfrm>
              <a:off x="14228245" y="5769569"/>
              <a:ext cx="1689649" cy="440836"/>
            </a:xfrm>
            <a:prstGeom prst="rect">
              <a:avLst/>
            </a:prstGeom>
          </p:spPr>
          <p:txBody>
            <a:bodyPr lIns="0" tIns="0" rIns="0" bIns="0" rtlCol="0" anchor="t">
              <a:spAutoFit/>
            </a:bodyPr>
            <a:lstStyle/>
            <a:p>
              <a:pPr algn="l">
                <a:lnSpc>
                  <a:spcPts val="3089"/>
                </a:lnSpc>
              </a:pPr>
              <a:r>
                <a:rPr lang="en-US" sz="1400">
                  <a:solidFill>
                    <a:srgbClr val="000000">
                      <a:alpha val="0"/>
                    </a:srgbClr>
                  </a:solidFill>
                  <a:latin typeface="Arimo"/>
                  <a:ea typeface="Arimo"/>
                  <a:cs typeface="Arimo"/>
                  <a:sym typeface="Arimo"/>
                </a:rPr>
                <a:t>National Scale</a:t>
              </a:r>
            </a:p>
          </p:txBody>
        </p:sp>
        <p:sp>
          <p:nvSpPr>
            <p:cNvPr id="26" name="TextBox 26"/>
            <p:cNvSpPr txBox="1"/>
            <p:nvPr/>
          </p:nvSpPr>
          <p:spPr>
            <a:xfrm>
              <a:off x="13686368" y="6289519"/>
              <a:ext cx="3883200" cy="744712"/>
            </a:xfrm>
            <a:prstGeom prst="rect">
              <a:avLst/>
            </a:prstGeom>
          </p:spPr>
          <p:txBody>
            <a:bodyPr lIns="0" tIns="0" rIns="0" bIns="0" rtlCol="0" anchor="t">
              <a:spAutoFit/>
            </a:bodyPr>
            <a:lstStyle/>
            <a:p>
              <a:pPr algn="l">
                <a:lnSpc>
                  <a:spcPts val="2985"/>
                </a:lnSpc>
              </a:pPr>
              <a:r>
                <a:rPr lang="en-US" sz="1200">
                  <a:solidFill>
                    <a:srgbClr val="000000">
                      <a:alpha val="0"/>
                    </a:srgbClr>
                  </a:solidFill>
                  <a:latin typeface="Arimo"/>
                  <a:ea typeface="Arimo"/>
                  <a:cs typeface="Arimo"/>
                  <a:sym typeface="Arimo"/>
                </a:rPr>
                <a:t>Full pan-India presence. API integration</a:t>
              </a:r>
            </a:p>
            <a:p>
              <a:pPr algn="l">
                <a:lnSpc>
                  <a:spcPts val="914"/>
                </a:lnSpc>
              </a:pPr>
              <a:r>
                <a:rPr lang="en-US" sz="1200">
                  <a:solidFill>
                    <a:srgbClr val="000000">
                      <a:alpha val="0"/>
                    </a:srgbClr>
                  </a:solidFill>
                  <a:latin typeface="Arimo"/>
                  <a:ea typeface="Arimo"/>
                  <a:cs typeface="Arimo"/>
                  <a:sym typeface="Arimo"/>
                </a:rPr>
                <a:t>with all insurers. Mass media campaign.</a:t>
              </a:r>
            </a:p>
          </p:txBody>
        </p:sp>
        <p:sp>
          <p:nvSpPr>
            <p:cNvPr id="27" name="TextBox 27"/>
            <p:cNvSpPr txBox="1"/>
            <p:nvPr/>
          </p:nvSpPr>
          <p:spPr>
            <a:xfrm>
              <a:off x="18765241" y="5768721"/>
              <a:ext cx="1697622" cy="442522"/>
            </a:xfrm>
            <a:prstGeom prst="rect">
              <a:avLst/>
            </a:prstGeom>
          </p:spPr>
          <p:txBody>
            <a:bodyPr lIns="0" tIns="0" rIns="0" bIns="0" rtlCol="0" anchor="t">
              <a:spAutoFit/>
            </a:bodyPr>
            <a:lstStyle/>
            <a:p>
              <a:pPr algn="l">
                <a:lnSpc>
                  <a:spcPts val="3089"/>
                </a:lnSpc>
              </a:pPr>
              <a:r>
                <a:rPr lang="en-US" sz="1400">
                  <a:solidFill>
                    <a:srgbClr val="000000">
                      <a:alpha val="0"/>
                    </a:srgbClr>
                  </a:solidFill>
                  <a:latin typeface="Arimo"/>
                  <a:ea typeface="Arimo"/>
                  <a:cs typeface="Arimo"/>
                  <a:sym typeface="Arimo"/>
                </a:rPr>
                <a:t>4 Deepening</a:t>
              </a:r>
            </a:p>
          </p:txBody>
        </p:sp>
        <p:sp>
          <p:nvSpPr>
            <p:cNvPr id="28" name="TextBox 28"/>
            <p:cNvSpPr txBox="1"/>
            <p:nvPr/>
          </p:nvSpPr>
          <p:spPr>
            <a:xfrm>
              <a:off x="18630900" y="6289519"/>
              <a:ext cx="3347428" cy="1074915"/>
            </a:xfrm>
            <a:prstGeom prst="rect">
              <a:avLst/>
            </a:prstGeom>
          </p:spPr>
          <p:txBody>
            <a:bodyPr lIns="0" tIns="0" rIns="0" bIns="0" rtlCol="0" anchor="t">
              <a:spAutoFit/>
            </a:bodyPr>
            <a:lstStyle/>
            <a:p>
              <a:pPr algn="l">
                <a:lnSpc>
                  <a:spcPts val="2985"/>
                </a:lnSpc>
              </a:pPr>
              <a:r>
                <a:rPr lang="en-US" sz="1200">
                  <a:solidFill>
                    <a:srgbClr val="000000">
                      <a:alpha val="0"/>
                    </a:srgbClr>
                  </a:solidFill>
                  <a:latin typeface="Arimo"/>
                  <a:ea typeface="Arimo"/>
                  <a:cs typeface="Arimo"/>
                  <a:sym typeface="Arimo"/>
                </a:rPr>
                <a:t>Ecosystem integration (Loans +</a:t>
              </a:r>
            </a:p>
            <a:p>
              <a:pPr algn="l">
                <a:lnSpc>
                  <a:spcPts val="914"/>
                </a:lnSpc>
              </a:pPr>
              <a:r>
                <a:rPr lang="en-US" sz="1200">
                  <a:solidFill>
                    <a:srgbClr val="000000">
                      <a:alpha val="0"/>
                    </a:srgbClr>
                  </a:solidFill>
                  <a:latin typeface="Arimo"/>
                  <a:ea typeface="Arimo"/>
                  <a:cs typeface="Arimo"/>
                  <a:sym typeface="Arimo"/>
                </a:rPr>
                <a:t>Insurance). Advanced automation.</a:t>
              </a:r>
            </a:p>
            <a:p>
              <a:pPr algn="l">
                <a:lnSpc>
                  <a:spcPts val="2985"/>
                </a:lnSpc>
              </a:pPr>
              <a:r>
                <a:rPr lang="en-US" sz="1200">
                  <a:solidFill>
                    <a:srgbClr val="000000">
                      <a:alpha val="0"/>
                    </a:srgbClr>
                  </a:solidFill>
                  <a:latin typeface="Arimo"/>
                  <a:ea typeface="Arimo"/>
                  <a:cs typeface="Arimo"/>
                  <a:sym typeface="Arimo"/>
                </a:rPr>
                <a:t>Renewal loops.</a:t>
              </a:r>
            </a:p>
          </p:txBody>
        </p:sp>
        <p:sp>
          <p:nvSpPr>
            <p:cNvPr id="29" name="TextBox 29"/>
            <p:cNvSpPr txBox="1"/>
            <p:nvPr/>
          </p:nvSpPr>
          <p:spPr>
            <a:xfrm>
              <a:off x="18770108" y="3238900"/>
              <a:ext cx="130569" cy="380581"/>
            </a:xfrm>
            <a:prstGeom prst="rect">
              <a:avLst/>
            </a:prstGeom>
          </p:spPr>
          <p:txBody>
            <a:bodyPr lIns="0" tIns="0" rIns="0" bIns="0" rtlCol="0" anchor="t">
              <a:spAutoFit/>
            </a:bodyPr>
            <a:lstStyle/>
            <a:p>
              <a:pPr algn="l">
                <a:lnSpc>
                  <a:spcPts val="2648"/>
                </a:lnSpc>
              </a:pPr>
              <a:r>
                <a:rPr lang="en-US" sz="1200">
                  <a:solidFill>
                    <a:srgbClr val="000000">
                      <a:alpha val="0"/>
                    </a:srgbClr>
                  </a:solidFill>
                  <a:latin typeface="Arimo"/>
                  <a:ea typeface="Arimo"/>
                  <a:cs typeface="Arimo"/>
                  <a:sym typeface="Arimo"/>
                </a:rPr>
                <a:t>2</a:t>
              </a:r>
            </a:p>
          </p:txBody>
        </p:sp>
        <p:sp>
          <p:nvSpPr>
            <p:cNvPr id="30" name="TextBox 30"/>
            <p:cNvSpPr txBox="1"/>
            <p:nvPr/>
          </p:nvSpPr>
          <p:spPr>
            <a:xfrm>
              <a:off x="19172768" y="3204162"/>
              <a:ext cx="1910039" cy="440836"/>
            </a:xfrm>
            <a:prstGeom prst="rect">
              <a:avLst/>
            </a:prstGeom>
          </p:spPr>
          <p:txBody>
            <a:bodyPr lIns="0" tIns="0" rIns="0" bIns="0" rtlCol="0" anchor="t">
              <a:spAutoFit/>
            </a:bodyPr>
            <a:lstStyle/>
            <a:p>
              <a:pPr algn="l">
                <a:lnSpc>
                  <a:spcPts val="3089"/>
                </a:lnSpc>
              </a:pPr>
              <a:r>
                <a:rPr lang="en-US" sz="1400">
                  <a:solidFill>
                    <a:srgbClr val="000000">
                      <a:alpha val="0"/>
                    </a:srgbClr>
                  </a:solidFill>
                  <a:latin typeface="Arimo"/>
                  <a:ea typeface="Arimo"/>
                  <a:cs typeface="Arimo"/>
                  <a:sym typeface="Arimo"/>
                </a:rPr>
                <a:t>Regional Rollout</a:t>
              </a:r>
            </a:p>
          </p:txBody>
        </p:sp>
        <p:sp>
          <p:nvSpPr>
            <p:cNvPr id="31" name="TextBox 31"/>
            <p:cNvSpPr txBox="1"/>
            <p:nvPr/>
          </p:nvSpPr>
          <p:spPr>
            <a:xfrm>
              <a:off x="18630900" y="3724113"/>
              <a:ext cx="3661753" cy="1074915"/>
            </a:xfrm>
            <a:prstGeom prst="rect">
              <a:avLst/>
            </a:prstGeom>
          </p:spPr>
          <p:txBody>
            <a:bodyPr lIns="0" tIns="0" rIns="0" bIns="0" rtlCol="0" anchor="t">
              <a:spAutoFit/>
            </a:bodyPr>
            <a:lstStyle/>
            <a:p>
              <a:pPr algn="l">
                <a:lnSpc>
                  <a:spcPts val="2985"/>
                </a:lnSpc>
              </a:pPr>
              <a:r>
                <a:rPr lang="en-US" sz="1200">
                  <a:solidFill>
                    <a:srgbClr val="000000">
                      <a:alpha val="0"/>
                    </a:srgbClr>
                  </a:solidFill>
                  <a:latin typeface="Arimo"/>
                  <a:ea typeface="Arimo"/>
                  <a:cs typeface="Arimo"/>
                  <a:sym typeface="Arimo"/>
                </a:rPr>
                <a:t>Expansion to 50-80 cities. Vernacular</a:t>
              </a:r>
            </a:p>
            <a:p>
              <a:pPr algn="l">
                <a:lnSpc>
                  <a:spcPts val="914"/>
                </a:lnSpc>
              </a:pPr>
              <a:r>
                <a:rPr lang="en-US" sz="1200" spc="1">
                  <a:solidFill>
                    <a:srgbClr val="000000">
                      <a:alpha val="0"/>
                    </a:srgbClr>
                  </a:solidFill>
                  <a:latin typeface="Arimo"/>
                  <a:ea typeface="Arimo"/>
                  <a:cs typeface="Arimo"/>
                  <a:sym typeface="Arimo"/>
                </a:rPr>
                <a:t>support launch. CAIT regional</a:t>
              </a:r>
            </a:p>
            <a:p>
              <a:pPr algn="l">
                <a:lnSpc>
                  <a:spcPts val="2985"/>
                </a:lnSpc>
              </a:pPr>
              <a:r>
                <a:rPr lang="en-US" sz="1200">
                  <a:solidFill>
                    <a:srgbClr val="000000">
                      <a:alpha val="0"/>
                    </a:srgbClr>
                  </a:solidFill>
                  <a:latin typeface="Arimo"/>
                  <a:ea typeface="Arimo"/>
                  <a:cs typeface="Arimo"/>
                  <a:sym typeface="Arimo"/>
                </a:rPr>
                <a:t>activations.</a:t>
              </a:r>
            </a:p>
          </p:txBody>
        </p:sp>
        <p:sp>
          <p:nvSpPr>
            <p:cNvPr id="32" name="TextBox 32"/>
            <p:cNvSpPr txBox="1"/>
            <p:nvPr/>
          </p:nvSpPr>
          <p:spPr>
            <a:xfrm>
              <a:off x="7901521" y="2778738"/>
              <a:ext cx="345443" cy="377266"/>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a:t>
              </a:r>
            </a:p>
          </p:txBody>
        </p:sp>
        <p:sp>
          <p:nvSpPr>
            <p:cNvPr id="33" name="TextBox 33"/>
            <p:cNvSpPr txBox="1"/>
            <p:nvPr/>
          </p:nvSpPr>
          <p:spPr>
            <a:xfrm>
              <a:off x="7901521" y="9332243"/>
              <a:ext cx="345443" cy="374885"/>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a:t>
              </a:r>
            </a:p>
          </p:txBody>
        </p:sp>
        <p:sp>
          <p:nvSpPr>
            <p:cNvPr id="34" name="TextBox 34"/>
            <p:cNvSpPr txBox="1"/>
            <p:nvPr/>
          </p:nvSpPr>
          <p:spPr>
            <a:xfrm>
              <a:off x="7984074" y="6052509"/>
              <a:ext cx="172717" cy="377266"/>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a:t>
              </a:r>
            </a:p>
          </p:txBody>
        </p:sp>
        <p:sp>
          <p:nvSpPr>
            <p:cNvPr id="35" name="TextBox 35"/>
            <p:cNvSpPr txBox="1"/>
            <p:nvPr/>
          </p:nvSpPr>
          <p:spPr>
            <a:xfrm>
              <a:off x="16277168" y="3022321"/>
              <a:ext cx="1597342" cy="377266"/>
            </a:xfrm>
            <a:prstGeom prst="rect">
              <a:avLst/>
            </a:prstGeom>
          </p:spPr>
          <p:txBody>
            <a:bodyPr lIns="0" tIns="0" rIns="0" bIns="0" rtlCol="0" anchor="t">
              <a:spAutoFit/>
            </a:bodyPr>
            <a:lstStyle/>
            <a:p>
              <a:pPr algn="l">
                <a:lnSpc>
                  <a:spcPts val="2240"/>
                </a:lnSpc>
              </a:pPr>
              <a:r>
                <a:rPr lang="en-US" sz="1600" spc="1">
                  <a:solidFill>
                    <a:srgbClr val="000000">
                      <a:alpha val="0"/>
                    </a:srgbClr>
                  </a:solidFill>
                  <a:latin typeface="Arimo"/>
                  <a:ea typeface="Arimo"/>
                  <a:cs typeface="Arimo"/>
                  <a:sym typeface="Arimo"/>
                </a:rPr>
                <a:t>0-3 Months</a:t>
              </a:r>
            </a:p>
          </p:txBody>
        </p:sp>
        <p:sp>
          <p:nvSpPr>
            <p:cNvPr id="36" name="TextBox 36"/>
            <p:cNvSpPr txBox="1"/>
            <p:nvPr/>
          </p:nvSpPr>
          <p:spPr>
            <a:xfrm>
              <a:off x="16162868" y="5584146"/>
              <a:ext cx="1722025" cy="384410"/>
            </a:xfrm>
            <a:prstGeom prst="rect">
              <a:avLst/>
            </a:prstGeom>
          </p:spPr>
          <p:txBody>
            <a:bodyPr lIns="0" tIns="0" rIns="0" bIns="0" rtlCol="0" anchor="t">
              <a:spAutoFit/>
            </a:bodyPr>
            <a:lstStyle/>
            <a:p>
              <a:pPr algn="l">
                <a:lnSpc>
                  <a:spcPts val="2240"/>
                </a:lnSpc>
              </a:pPr>
              <a:r>
                <a:rPr lang="en-US" sz="1600" spc="1">
                  <a:solidFill>
                    <a:srgbClr val="000000">
                      <a:alpha val="0"/>
                    </a:srgbClr>
                  </a:solidFill>
                  <a:latin typeface="Arimo"/>
                  <a:ea typeface="Arimo"/>
                  <a:cs typeface="Arimo"/>
                  <a:sym typeface="Arimo"/>
                </a:rPr>
                <a:t>9-15 Months</a:t>
              </a:r>
            </a:p>
          </p:txBody>
        </p:sp>
        <p:sp>
          <p:nvSpPr>
            <p:cNvPr id="37" name="TextBox 37"/>
            <p:cNvSpPr txBox="1"/>
            <p:nvPr/>
          </p:nvSpPr>
          <p:spPr>
            <a:xfrm>
              <a:off x="16785174" y="10269617"/>
              <a:ext cx="2163489" cy="802710"/>
            </a:xfrm>
            <a:prstGeom prst="rect">
              <a:avLst/>
            </a:prstGeom>
          </p:spPr>
          <p:txBody>
            <a:bodyPr lIns="0" tIns="0" rIns="0" bIns="0" rtlCol="0" anchor="t">
              <a:spAutoFit/>
            </a:bodyPr>
            <a:lstStyle/>
            <a:p>
              <a:pPr algn="l">
                <a:lnSpc>
                  <a:spcPts val="2400"/>
                </a:lnSpc>
              </a:pPr>
              <a:r>
                <a:rPr lang="en-US" sz="1600" spc="3">
                  <a:solidFill>
                    <a:srgbClr val="000000">
                      <a:alpha val="0"/>
                    </a:srgbClr>
                  </a:solidFill>
                  <a:latin typeface="Arimo"/>
                  <a:ea typeface="Arimo"/>
                  <a:cs typeface="Arimo"/>
                  <a:sym typeface="Arimo"/>
                </a:rPr>
                <a:t>Partner Assisted Sales</a:t>
              </a:r>
            </a:p>
          </p:txBody>
        </p:sp>
        <p:sp>
          <p:nvSpPr>
            <p:cNvPr id="38" name="TextBox 38"/>
            <p:cNvSpPr txBox="1"/>
            <p:nvPr/>
          </p:nvSpPr>
          <p:spPr>
            <a:xfrm>
              <a:off x="19900916" y="10285095"/>
              <a:ext cx="1341987" cy="384410"/>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NPS Uplift</a:t>
              </a:r>
            </a:p>
          </p:txBody>
        </p:sp>
        <p:sp>
          <p:nvSpPr>
            <p:cNvPr id="39" name="TextBox 39"/>
            <p:cNvSpPr txBox="1"/>
            <p:nvPr/>
          </p:nvSpPr>
          <p:spPr>
            <a:xfrm>
              <a:off x="21221700" y="3022321"/>
              <a:ext cx="1595990" cy="377266"/>
            </a:xfrm>
            <a:prstGeom prst="rect">
              <a:avLst/>
            </a:prstGeom>
          </p:spPr>
          <p:txBody>
            <a:bodyPr lIns="0" tIns="0" rIns="0" bIns="0" rtlCol="0" anchor="t">
              <a:spAutoFit/>
            </a:bodyPr>
            <a:lstStyle/>
            <a:p>
              <a:pPr algn="l">
                <a:lnSpc>
                  <a:spcPts val="2240"/>
                </a:lnSpc>
              </a:pPr>
              <a:r>
                <a:rPr lang="en-US" sz="1600" spc="1">
                  <a:solidFill>
                    <a:srgbClr val="000000">
                      <a:alpha val="0"/>
                    </a:srgbClr>
                  </a:solidFill>
                  <a:latin typeface="Arimo"/>
                  <a:ea typeface="Arimo"/>
                  <a:cs typeface="Arimo"/>
                  <a:sym typeface="Arimo"/>
                </a:rPr>
                <a:t>4-9 Months</a:t>
              </a:r>
            </a:p>
          </p:txBody>
        </p:sp>
        <p:sp>
          <p:nvSpPr>
            <p:cNvPr id="40" name="TextBox 40"/>
            <p:cNvSpPr txBox="1"/>
            <p:nvPr/>
          </p:nvSpPr>
          <p:spPr>
            <a:xfrm>
              <a:off x="20942303" y="5584146"/>
              <a:ext cx="1891017" cy="384410"/>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15-24 Months</a:t>
              </a:r>
            </a:p>
          </p:txBody>
        </p:sp>
        <p:sp>
          <p:nvSpPr>
            <p:cNvPr id="41" name="TextBox 41"/>
            <p:cNvSpPr txBox="1"/>
            <p:nvPr/>
          </p:nvSpPr>
          <p:spPr>
            <a:xfrm>
              <a:off x="16785174" y="9635290"/>
              <a:ext cx="915172" cy="562318"/>
            </a:xfrm>
            <a:prstGeom prst="rect">
              <a:avLst/>
            </a:prstGeom>
          </p:spPr>
          <p:txBody>
            <a:bodyPr lIns="0" tIns="0" rIns="0" bIns="0" rtlCol="0" anchor="t">
              <a:spAutoFit/>
            </a:bodyPr>
            <a:lstStyle/>
            <a:p>
              <a:pPr algn="l">
                <a:lnSpc>
                  <a:spcPts val="3359"/>
                </a:lnSpc>
              </a:pPr>
              <a:r>
                <a:rPr lang="en-US" sz="2400">
                  <a:solidFill>
                    <a:srgbClr val="000000">
                      <a:alpha val="0"/>
                    </a:srgbClr>
                  </a:solidFill>
                  <a:latin typeface="Arimo"/>
                  <a:ea typeface="Arimo"/>
                  <a:cs typeface="Arimo"/>
                  <a:sym typeface="Arimo"/>
                </a:rPr>
                <a:t>60%</a:t>
              </a:r>
            </a:p>
          </p:txBody>
        </p:sp>
        <p:sp>
          <p:nvSpPr>
            <p:cNvPr id="42" name="TextBox 42"/>
            <p:cNvSpPr txBox="1"/>
            <p:nvPr/>
          </p:nvSpPr>
          <p:spPr>
            <a:xfrm>
              <a:off x="19900916" y="9635290"/>
              <a:ext cx="745703" cy="562318"/>
            </a:xfrm>
            <a:prstGeom prst="rect">
              <a:avLst/>
            </a:prstGeom>
          </p:spPr>
          <p:txBody>
            <a:bodyPr lIns="0" tIns="0" rIns="0" bIns="0" rtlCol="0" anchor="t">
              <a:spAutoFit/>
            </a:bodyPr>
            <a:lstStyle/>
            <a:p>
              <a:pPr algn="l">
                <a:lnSpc>
                  <a:spcPts val="3359"/>
                </a:lnSpc>
              </a:pPr>
              <a:r>
                <a:rPr lang="en-US" sz="2400">
                  <a:solidFill>
                    <a:srgbClr val="000000">
                      <a:alpha val="0"/>
                    </a:srgbClr>
                  </a:solidFill>
                  <a:latin typeface="Arimo"/>
                  <a:ea typeface="Arimo"/>
                  <a:cs typeface="Arimo"/>
                  <a:sym typeface="Arimo"/>
                </a:rPr>
                <a:t>+12</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525"/>
            <a:ext cx="18288000" cy="10277475"/>
          </a:xfrm>
          <a:custGeom>
            <a:avLst/>
            <a:gdLst/>
            <a:ahLst/>
            <a:cxnLst/>
            <a:rect l="l" t="t" r="r" b="b"/>
            <a:pathLst>
              <a:path w="18288000" h="10277475">
                <a:moveTo>
                  <a:pt x="0" y="0"/>
                </a:moveTo>
                <a:lnTo>
                  <a:pt x="18288000" y="0"/>
                </a:lnTo>
                <a:lnTo>
                  <a:pt x="18288000" y="10277475"/>
                </a:lnTo>
                <a:lnTo>
                  <a:pt x="0" y="10277475"/>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609600" y="397364"/>
            <a:ext cx="14707076" cy="9162583"/>
            <a:chOff x="0" y="0"/>
            <a:chExt cx="19609435" cy="12216778"/>
          </a:xfrm>
        </p:grpSpPr>
        <p:sp>
          <p:nvSpPr>
            <p:cNvPr id="4" name="TextBox 4"/>
            <p:cNvSpPr txBox="1"/>
            <p:nvPr/>
          </p:nvSpPr>
          <p:spPr>
            <a:xfrm>
              <a:off x="0" y="-76200"/>
              <a:ext cx="8505101" cy="1063333"/>
            </a:xfrm>
            <a:prstGeom prst="rect">
              <a:avLst/>
            </a:prstGeom>
          </p:spPr>
          <p:txBody>
            <a:bodyPr lIns="0" tIns="0" rIns="0" bIns="0" rtlCol="0" anchor="t">
              <a:spAutoFit/>
            </a:bodyPr>
            <a:lstStyle/>
            <a:p>
              <a:pPr algn="l">
                <a:lnSpc>
                  <a:spcPts val="4200"/>
                </a:lnSpc>
              </a:pPr>
              <a:r>
                <a:rPr lang="en-US" sz="3000">
                  <a:solidFill>
                    <a:srgbClr val="000000">
                      <a:alpha val="0"/>
                    </a:srgbClr>
                  </a:solidFill>
                  <a:latin typeface="Arimo"/>
                  <a:ea typeface="Arimo"/>
                  <a:cs typeface="Arimo"/>
                  <a:sym typeface="Arimo"/>
                </a:rPr>
                <a:t>The Big 5 Campaigns</a:t>
              </a:r>
            </a:p>
            <a:p>
              <a:pPr algn="l">
                <a:lnSpc>
                  <a:spcPts val="1960"/>
                </a:lnSpc>
              </a:pPr>
              <a:r>
                <a:rPr lang="en-US" sz="1400">
                  <a:solidFill>
                    <a:srgbClr val="000000">
                      <a:alpha val="0"/>
                    </a:srgbClr>
                  </a:solidFill>
                  <a:latin typeface="Arimo"/>
                  <a:ea typeface="Arimo"/>
                  <a:cs typeface="Arimo"/>
                  <a:sym typeface="Arimo"/>
                </a:rPr>
                <a:t>Integrated awareness portfolio targeting different trust &amp; adoption barriers</a:t>
              </a:r>
            </a:p>
          </p:txBody>
        </p:sp>
        <p:sp>
          <p:nvSpPr>
            <p:cNvPr id="5" name="TextBox 5"/>
            <p:cNvSpPr txBox="1"/>
            <p:nvPr/>
          </p:nvSpPr>
          <p:spPr>
            <a:xfrm>
              <a:off x="548221" y="11884673"/>
              <a:ext cx="1692885" cy="332105"/>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Trust Seals</a:t>
              </a:r>
            </a:p>
          </p:txBody>
        </p:sp>
        <p:sp>
          <p:nvSpPr>
            <p:cNvPr id="6" name="TextBox 6"/>
            <p:cNvSpPr txBox="1"/>
            <p:nvPr/>
          </p:nvSpPr>
          <p:spPr>
            <a:xfrm>
              <a:off x="426212" y="4194556"/>
              <a:ext cx="5407012" cy="1726032"/>
            </a:xfrm>
            <a:prstGeom prst="rect">
              <a:avLst/>
            </a:prstGeom>
          </p:spPr>
          <p:txBody>
            <a:bodyPr lIns="0" tIns="0" rIns="0" bIns="0" rtlCol="0" anchor="t">
              <a:spAutoFit/>
            </a:bodyPr>
            <a:lstStyle/>
            <a:p>
              <a:pPr algn="l">
                <a:lnSpc>
                  <a:spcPts val="2300"/>
                </a:lnSpc>
              </a:pPr>
              <a:r>
                <a:rPr lang="en-US" sz="1400">
                  <a:solidFill>
                    <a:srgbClr val="000000">
                      <a:alpha val="0"/>
                    </a:srgbClr>
                  </a:solidFill>
                  <a:latin typeface="Arimo"/>
                  <a:ea typeface="Arimo"/>
                  <a:cs typeface="Arimo"/>
                  <a:sym typeface="Arimo"/>
                </a:rPr>
                <a:t>Emotional vernacular storytelling showing small risks becoming big losses, solved by a simple 'rewind' with PhonePe.</a:t>
              </a:r>
            </a:p>
            <a:p>
              <a:pPr algn="l">
                <a:lnSpc>
                  <a:spcPts val="1679"/>
                </a:lnSpc>
              </a:pPr>
              <a:r>
                <a:rPr lang="en-US" sz="1200">
                  <a:solidFill>
                    <a:srgbClr val="000000">
                      <a:alpha val="0"/>
                    </a:srgbClr>
                  </a:solidFill>
                  <a:latin typeface="Arimo"/>
                  <a:ea typeface="Arimo"/>
                  <a:cs typeface="Arimo"/>
                  <a:sym typeface="Arimo"/>
                </a:rPr>
                <a:t>TVC • OOH • Social Reels</a:t>
              </a:r>
            </a:p>
          </p:txBody>
        </p:sp>
        <p:sp>
          <p:nvSpPr>
            <p:cNvPr id="7" name="TextBox 7"/>
            <p:cNvSpPr txBox="1"/>
            <p:nvPr/>
          </p:nvSpPr>
          <p:spPr>
            <a:xfrm>
              <a:off x="2491321" y="11884673"/>
              <a:ext cx="3550996" cy="332105"/>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 Townhalls  Roadshows</a:t>
              </a:r>
            </a:p>
          </p:txBody>
        </p:sp>
        <p:sp>
          <p:nvSpPr>
            <p:cNvPr id="8" name="TextBox 8"/>
            <p:cNvSpPr txBox="1"/>
            <p:nvPr/>
          </p:nvSpPr>
          <p:spPr>
            <a:xfrm>
              <a:off x="7246036" y="4194556"/>
              <a:ext cx="5537022" cy="1726032"/>
            </a:xfrm>
            <a:prstGeom prst="rect">
              <a:avLst/>
            </a:prstGeom>
          </p:spPr>
          <p:txBody>
            <a:bodyPr lIns="0" tIns="0" rIns="0" bIns="0" rtlCol="0" anchor="t">
              <a:spAutoFit/>
            </a:bodyPr>
            <a:lstStyle/>
            <a:p>
              <a:pPr algn="l">
                <a:lnSpc>
                  <a:spcPts val="2300"/>
                </a:lnSpc>
              </a:pPr>
              <a:r>
                <a:rPr lang="en-US" sz="1400">
                  <a:solidFill>
                    <a:srgbClr val="000000">
                      <a:alpha val="0"/>
                    </a:srgbClr>
                  </a:solidFill>
                  <a:latin typeface="Arimo"/>
                  <a:ea typeface="Arimo"/>
                  <a:cs typeface="Arimo"/>
                  <a:sym typeface="Arimo"/>
                </a:rPr>
                <a:t>Positioning local PhonePe Partners as "Suraksha Advisors". Bridging the digital trust gap with human faces.</a:t>
              </a:r>
            </a:p>
            <a:p>
              <a:pPr algn="l">
                <a:lnSpc>
                  <a:spcPts val="1679"/>
                </a:lnSpc>
              </a:pPr>
              <a:r>
                <a:rPr lang="en-US" sz="1200" spc="1">
                  <a:solidFill>
                    <a:srgbClr val="000000">
                      <a:alpha val="0"/>
                    </a:srgbClr>
                  </a:solidFill>
                  <a:latin typeface="Arimo"/>
                  <a:ea typeface="Arimo"/>
                  <a:cs typeface="Arimo"/>
                  <a:sym typeface="Arimo"/>
                </a:rPr>
                <a:t>Kiosks • WhatsApp • Clinics</a:t>
              </a:r>
            </a:p>
          </p:txBody>
        </p:sp>
        <p:sp>
          <p:nvSpPr>
            <p:cNvPr id="9" name="TextBox 9"/>
            <p:cNvSpPr txBox="1"/>
            <p:nvPr/>
          </p:nvSpPr>
          <p:spPr>
            <a:xfrm>
              <a:off x="14066012" y="4216248"/>
              <a:ext cx="4895825" cy="1729727"/>
            </a:xfrm>
            <a:prstGeom prst="rect">
              <a:avLst/>
            </a:prstGeom>
          </p:spPr>
          <p:txBody>
            <a:bodyPr lIns="0" tIns="0" rIns="0" bIns="0" rtlCol="0" anchor="t">
              <a:spAutoFit/>
            </a:bodyPr>
            <a:lstStyle/>
            <a:p>
              <a:pPr algn="l">
                <a:lnSpc>
                  <a:spcPts val="2300"/>
                </a:lnSpc>
              </a:pPr>
              <a:r>
                <a:rPr lang="en-US" sz="1400">
                  <a:solidFill>
                    <a:srgbClr val="000000">
                      <a:alpha val="0"/>
                    </a:srgbClr>
                  </a:solidFill>
                  <a:latin typeface="Arimo"/>
                  <a:ea typeface="Arimo"/>
                  <a:cs typeface="Arimo"/>
                  <a:sym typeface="Arimo"/>
                </a:rPr>
                <a:t>Interactive risk quizzes and sector-specific playbooks (Kirana, Salon, Workshop) to demystify coverage.</a:t>
              </a:r>
            </a:p>
            <a:p>
              <a:pPr algn="l">
                <a:lnSpc>
                  <a:spcPts val="1679"/>
                </a:lnSpc>
              </a:pPr>
              <a:r>
                <a:rPr lang="en-US" sz="1200">
                  <a:solidFill>
                    <a:srgbClr val="000000">
                      <a:alpha val="0"/>
                    </a:srgbClr>
                  </a:solidFill>
                  <a:latin typeface="Arimo"/>
                  <a:ea typeface="Arimo"/>
                  <a:cs typeface="Arimo"/>
                  <a:sym typeface="Arimo"/>
                </a:rPr>
                <a:t>Quizzes • Calculators • Explainers</a:t>
              </a:r>
            </a:p>
          </p:txBody>
        </p:sp>
        <p:sp>
          <p:nvSpPr>
            <p:cNvPr id="10" name="TextBox 10"/>
            <p:cNvSpPr txBox="1"/>
            <p:nvPr/>
          </p:nvSpPr>
          <p:spPr>
            <a:xfrm>
              <a:off x="14076604" y="9234399"/>
              <a:ext cx="5532844" cy="1335507"/>
            </a:xfrm>
            <a:prstGeom prst="rect">
              <a:avLst/>
            </a:prstGeom>
          </p:spPr>
          <p:txBody>
            <a:bodyPr lIns="0" tIns="0" rIns="0" bIns="0" rtlCol="0" anchor="t">
              <a:spAutoFit/>
            </a:bodyPr>
            <a:lstStyle/>
            <a:p>
              <a:pPr algn="l">
                <a:lnSpc>
                  <a:spcPts val="2249"/>
                </a:lnSpc>
              </a:pPr>
              <a:r>
                <a:rPr lang="en-US" sz="1400">
                  <a:solidFill>
                    <a:srgbClr val="000000">
                      <a:alpha val="0"/>
                    </a:srgbClr>
                  </a:solidFill>
                  <a:latin typeface="Arimo"/>
                  <a:ea typeface="Arimo"/>
                  <a:cs typeface="Arimo"/>
                  <a:sym typeface="Arimo"/>
                </a:rPr>
                <a:t>Timed nudges: Pre-Diwali (Fire/Stock), Monsoon (Flood), and Year-end Renewals. Shopfront kits.</a:t>
              </a:r>
            </a:p>
            <a:p>
              <a:pPr algn="l">
                <a:lnSpc>
                  <a:spcPts val="1679"/>
                </a:lnSpc>
              </a:pPr>
              <a:r>
                <a:rPr lang="en-US" sz="1200">
                  <a:solidFill>
                    <a:srgbClr val="000000">
                      <a:alpha val="0"/>
                    </a:srgbClr>
                  </a:solidFill>
                  <a:latin typeface="Arimo"/>
                  <a:ea typeface="Arimo"/>
                  <a:cs typeface="Arimo"/>
                  <a:sym typeface="Arimo"/>
                </a:rPr>
                <a:t>Bundles • Mela Stalls • Radio</a:t>
              </a:r>
            </a:p>
          </p:txBody>
        </p:sp>
        <p:sp>
          <p:nvSpPr>
            <p:cNvPr id="11" name="TextBox 11"/>
            <p:cNvSpPr txBox="1"/>
            <p:nvPr/>
          </p:nvSpPr>
          <p:spPr>
            <a:xfrm>
              <a:off x="426212" y="3729685"/>
              <a:ext cx="3751986" cy="281940"/>
            </a:xfrm>
            <a:prstGeom prst="rect">
              <a:avLst/>
            </a:prstGeom>
          </p:spPr>
          <p:txBody>
            <a:bodyPr lIns="0" tIns="0" rIns="0" bIns="0" rtlCol="0" anchor="t">
              <a:spAutoFit/>
            </a:bodyPr>
            <a:lstStyle/>
            <a:p>
              <a:pPr algn="l">
                <a:lnSpc>
                  <a:spcPts val="1679"/>
                </a:lnSpc>
              </a:pPr>
              <a:r>
                <a:rPr lang="en-US" sz="1200" spc="27">
                  <a:solidFill>
                    <a:srgbClr val="000000">
                      <a:alpha val="0"/>
                    </a:srgbClr>
                  </a:solidFill>
                  <a:latin typeface="Arimo"/>
                  <a:ea typeface="Arimo"/>
                  <a:cs typeface="Arimo"/>
                  <a:sym typeface="Arimo"/>
                </a:rPr>
                <a:t>Own Business, Own Protection</a:t>
              </a:r>
            </a:p>
          </p:txBody>
        </p:sp>
        <p:sp>
          <p:nvSpPr>
            <p:cNvPr id="12" name="TextBox 12"/>
            <p:cNvSpPr txBox="1"/>
            <p:nvPr/>
          </p:nvSpPr>
          <p:spPr>
            <a:xfrm>
              <a:off x="7246036" y="3729685"/>
              <a:ext cx="2720772" cy="281940"/>
            </a:xfrm>
            <a:prstGeom prst="rect">
              <a:avLst/>
            </a:prstGeom>
          </p:spPr>
          <p:txBody>
            <a:bodyPr lIns="0" tIns="0" rIns="0" bIns="0" rtlCol="0" anchor="t">
              <a:spAutoFit/>
            </a:bodyPr>
            <a:lstStyle/>
            <a:p>
              <a:pPr algn="l">
                <a:lnSpc>
                  <a:spcPts val="1679"/>
                </a:lnSpc>
              </a:pPr>
              <a:r>
                <a:rPr lang="en-US" sz="1200" spc="18">
                  <a:solidFill>
                    <a:srgbClr val="000000">
                      <a:alpha val="0"/>
                    </a:srgbClr>
                  </a:solidFill>
                  <a:latin typeface="Arimo"/>
                  <a:ea typeface="Arimo"/>
                  <a:cs typeface="Arimo"/>
                  <a:sym typeface="Arimo"/>
                </a:rPr>
                <a:t>Community Activation</a:t>
              </a:r>
            </a:p>
          </p:txBody>
        </p:sp>
        <p:sp>
          <p:nvSpPr>
            <p:cNvPr id="13" name="TextBox 13"/>
            <p:cNvSpPr txBox="1"/>
            <p:nvPr/>
          </p:nvSpPr>
          <p:spPr>
            <a:xfrm>
              <a:off x="8421484" y="649516"/>
              <a:ext cx="256248"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Pe</a:t>
              </a:r>
            </a:p>
          </p:txBody>
        </p:sp>
        <p:sp>
          <p:nvSpPr>
            <p:cNvPr id="14" name="TextBox 14"/>
            <p:cNvSpPr txBox="1"/>
            <p:nvPr/>
          </p:nvSpPr>
          <p:spPr>
            <a:xfrm>
              <a:off x="8885771" y="649516"/>
              <a:ext cx="2445398"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Campaign Portfolio</a:t>
              </a:r>
            </a:p>
          </p:txBody>
        </p:sp>
        <p:sp>
          <p:nvSpPr>
            <p:cNvPr id="15" name="TextBox 15"/>
            <p:cNvSpPr txBox="1"/>
            <p:nvPr/>
          </p:nvSpPr>
          <p:spPr>
            <a:xfrm>
              <a:off x="14076604" y="8756561"/>
              <a:ext cx="2436495" cy="285115"/>
            </a:xfrm>
            <a:prstGeom prst="rect">
              <a:avLst/>
            </a:prstGeom>
          </p:spPr>
          <p:txBody>
            <a:bodyPr lIns="0" tIns="0" rIns="0" bIns="0" rtlCol="0" anchor="t">
              <a:spAutoFit/>
            </a:bodyPr>
            <a:lstStyle/>
            <a:p>
              <a:pPr algn="l">
                <a:lnSpc>
                  <a:spcPts val="1679"/>
                </a:lnSpc>
              </a:pPr>
              <a:r>
                <a:rPr lang="en-US" sz="1200" spc="18">
                  <a:solidFill>
                    <a:srgbClr val="000000">
                      <a:alpha val="0"/>
                    </a:srgbClr>
                  </a:solidFill>
                  <a:latin typeface="Arimo"/>
                  <a:ea typeface="Arimo"/>
                  <a:cs typeface="Arimo"/>
                  <a:sym typeface="Arimo"/>
                </a:rPr>
                <a:t>Cultural Relevance</a:t>
              </a:r>
            </a:p>
          </p:txBody>
        </p:sp>
        <p:sp>
          <p:nvSpPr>
            <p:cNvPr id="16" name="TextBox 16"/>
            <p:cNvSpPr txBox="1"/>
            <p:nvPr/>
          </p:nvSpPr>
          <p:spPr>
            <a:xfrm>
              <a:off x="14066012" y="3753498"/>
              <a:ext cx="3009722" cy="281940"/>
            </a:xfrm>
            <a:prstGeom prst="rect">
              <a:avLst/>
            </a:prstGeom>
          </p:spPr>
          <p:txBody>
            <a:bodyPr lIns="0" tIns="0" rIns="0" bIns="0" rtlCol="0" anchor="t">
              <a:spAutoFit/>
            </a:bodyPr>
            <a:lstStyle/>
            <a:p>
              <a:pPr algn="l">
                <a:lnSpc>
                  <a:spcPts val="1679"/>
                </a:lnSpc>
              </a:pPr>
              <a:r>
                <a:rPr lang="en-US" sz="1200" spc="24">
                  <a:solidFill>
                    <a:srgbClr val="000000">
                      <a:alpha val="0"/>
                    </a:srgbClr>
                  </a:solidFill>
                  <a:latin typeface="Arimo"/>
                  <a:ea typeface="Arimo"/>
                  <a:cs typeface="Arimo"/>
                  <a:sym typeface="Arimo"/>
                </a:rPr>
                <a:t>Know Risk, Save Business</a:t>
              </a:r>
            </a:p>
          </p:txBody>
        </p:sp>
        <p:sp>
          <p:nvSpPr>
            <p:cNvPr id="17" name="TextBox 17"/>
            <p:cNvSpPr txBox="1"/>
            <p:nvPr/>
          </p:nvSpPr>
          <p:spPr>
            <a:xfrm>
              <a:off x="661162" y="2207819"/>
              <a:ext cx="345440" cy="454025"/>
            </a:xfrm>
            <a:prstGeom prst="rect">
              <a:avLst/>
            </a:prstGeom>
          </p:spPr>
          <p:txBody>
            <a:bodyPr lIns="0" tIns="0" rIns="0" bIns="0" rtlCol="0" anchor="t">
              <a:spAutoFit/>
            </a:bodyPr>
            <a:lstStyle/>
            <a:p>
              <a:pPr algn="l">
                <a:lnSpc>
                  <a:spcPts val="2800"/>
                </a:lnSpc>
              </a:pPr>
              <a:r>
                <a:rPr lang="en-US" sz="2000">
                  <a:solidFill>
                    <a:srgbClr val="000000">
                      <a:alpha val="0"/>
                    </a:srgbClr>
                  </a:solidFill>
                  <a:latin typeface="Arimo"/>
                  <a:ea typeface="Arimo"/>
                  <a:cs typeface="Arimo"/>
                  <a:sym typeface="Arimo"/>
                </a:rPr>
                <a:t></a:t>
              </a:r>
            </a:p>
          </p:txBody>
        </p:sp>
        <p:sp>
          <p:nvSpPr>
            <p:cNvPr id="18" name="TextBox 18"/>
            <p:cNvSpPr txBox="1"/>
            <p:nvPr/>
          </p:nvSpPr>
          <p:spPr>
            <a:xfrm>
              <a:off x="7436536" y="2207819"/>
              <a:ext cx="431800" cy="454025"/>
            </a:xfrm>
            <a:prstGeom prst="rect">
              <a:avLst/>
            </a:prstGeom>
          </p:spPr>
          <p:txBody>
            <a:bodyPr lIns="0" tIns="0" rIns="0" bIns="0" rtlCol="0" anchor="t">
              <a:spAutoFit/>
            </a:bodyPr>
            <a:lstStyle/>
            <a:p>
              <a:pPr algn="l">
                <a:lnSpc>
                  <a:spcPts val="2800"/>
                </a:lnSpc>
              </a:pPr>
              <a:r>
                <a:rPr lang="en-US" sz="2000">
                  <a:solidFill>
                    <a:srgbClr val="000000">
                      <a:alpha val="0"/>
                    </a:srgbClr>
                  </a:solidFill>
                  <a:latin typeface="Arimo"/>
                  <a:ea typeface="Arimo"/>
                  <a:cs typeface="Arimo"/>
                  <a:sym typeface="Arimo"/>
                </a:rPr>
                <a:t></a:t>
              </a:r>
            </a:p>
          </p:txBody>
        </p:sp>
        <p:sp>
          <p:nvSpPr>
            <p:cNvPr id="19" name="TextBox 19"/>
            <p:cNvSpPr txBox="1"/>
            <p:nvPr/>
          </p:nvSpPr>
          <p:spPr>
            <a:xfrm>
              <a:off x="14256512" y="2230577"/>
              <a:ext cx="431800" cy="454025"/>
            </a:xfrm>
            <a:prstGeom prst="rect">
              <a:avLst/>
            </a:prstGeom>
          </p:spPr>
          <p:txBody>
            <a:bodyPr lIns="0" tIns="0" rIns="0" bIns="0" rtlCol="0" anchor="t">
              <a:spAutoFit/>
            </a:bodyPr>
            <a:lstStyle/>
            <a:p>
              <a:pPr algn="l">
                <a:lnSpc>
                  <a:spcPts val="2800"/>
                </a:lnSpc>
              </a:pPr>
              <a:r>
                <a:rPr lang="en-US" sz="2000">
                  <a:solidFill>
                    <a:srgbClr val="000000">
                      <a:alpha val="0"/>
                    </a:srgbClr>
                  </a:solidFill>
                  <a:latin typeface="Arimo"/>
                  <a:ea typeface="Arimo"/>
                  <a:cs typeface="Arimo"/>
                  <a:sym typeface="Arimo"/>
                </a:rPr>
                <a:t></a:t>
              </a:r>
            </a:p>
          </p:txBody>
        </p:sp>
        <p:sp>
          <p:nvSpPr>
            <p:cNvPr id="20" name="TextBox 20"/>
            <p:cNvSpPr txBox="1"/>
            <p:nvPr/>
          </p:nvSpPr>
          <p:spPr>
            <a:xfrm>
              <a:off x="14330604" y="7235215"/>
              <a:ext cx="302260" cy="454025"/>
            </a:xfrm>
            <a:prstGeom prst="rect">
              <a:avLst/>
            </a:prstGeom>
          </p:spPr>
          <p:txBody>
            <a:bodyPr lIns="0" tIns="0" rIns="0" bIns="0" rtlCol="0" anchor="t">
              <a:spAutoFit/>
            </a:bodyPr>
            <a:lstStyle/>
            <a:p>
              <a:pPr algn="l">
                <a:lnSpc>
                  <a:spcPts val="2800"/>
                </a:lnSpc>
              </a:pPr>
              <a:r>
                <a:rPr lang="en-US" sz="2000">
                  <a:solidFill>
                    <a:srgbClr val="000000">
                      <a:alpha val="0"/>
                    </a:srgbClr>
                  </a:solidFill>
                  <a:latin typeface="Arimo"/>
                  <a:ea typeface="Arimo"/>
                  <a:cs typeface="Arimo"/>
                  <a:sym typeface="Arimo"/>
                </a:rPr>
                <a:t></a:t>
              </a:r>
            </a:p>
          </p:txBody>
        </p:sp>
        <p:sp>
          <p:nvSpPr>
            <p:cNvPr id="21" name="TextBox 21"/>
            <p:cNvSpPr txBox="1"/>
            <p:nvPr/>
          </p:nvSpPr>
          <p:spPr>
            <a:xfrm>
              <a:off x="1374483" y="2126031"/>
              <a:ext cx="1725574" cy="231775"/>
            </a:xfrm>
            <a:prstGeom prst="rect">
              <a:avLst/>
            </a:prstGeom>
          </p:spPr>
          <p:txBody>
            <a:bodyPr lIns="0" tIns="0" rIns="0" bIns="0" rtlCol="0" anchor="t">
              <a:spAutoFit/>
            </a:bodyPr>
            <a:lstStyle/>
            <a:p>
              <a:pPr algn="l">
                <a:lnSpc>
                  <a:spcPts val="1400"/>
                </a:lnSpc>
              </a:pPr>
              <a:r>
                <a:rPr lang="en-US" sz="1000" spc="39">
                  <a:solidFill>
                    <a:srgbClr val="000000">
                      <a:alpha val="0"/>
                    </a:srgbClr>
                  </a:solidFill>
                  <a:latin typeface="Arimo"/>
                  <a:ea typeface="Arimo"/>
                  <a:cs typeface="Arimo"/>
                  <a:sym typeface="Arimo"/>
                </a:rPr>
                <a:t>Awareness Hero</a:t>
              </a:r>
            </a:p>
          </p:txBody>
        </p:sp>
        <p:sp>
          <p:nvSpPr>
            <p:cNvPr id="22" name="TextBox 22"/>
            <p:cNvSpPr txBox="1"/>
            <p:nvPr/>
          </p:nvSpPr>
          <p:spPr>
            <a:xfrm>
              <a:off x="1496492" y="7290702"/>
              <a:ext cx="2038845" cy="231775"/>
            </a:xfrm>
            <a:prstGeom prst="rect">
              <a:avLst/>
            </a:prstGeom>
          </p:spPr>
          <p:txBody>
            <a:bodyPr lIns="0" tIns="0" rIns="0" bIns="0" rtlCol="0" anchor="t">
              <a:spAutoFit/>
            </a:bodyPr>
            <a:lstStyle/>
            <a:p>
              <a:pPr algn="l">
                <a:lnSpc>
                  <a:spcPts val="1400"/>
                </a:lnSpc>
              </a:pPr>
              <a:r>
                <a:rPr lang="en-US" sz="1000" spc="45">
                  <a:solidFill>
                    <a:srgbClr val="000000">
                      <a:alpha val="0"/>
                    </a:srgbClr>
                  </a:solidFill>
                  <a:latin typeface="Arimo"/>
                  <a:ea typeface="Arimo"/>
                  <a:cs typeface="Arimo"/>
                  <a:sym typeface="Arimo"/>
                </a:rPr>
                <a:t>Strategic Alliance</a:t>
              </a:r>
            </a:p>
          </p:txBody>
        </p:sp>
        <p:sp>
          <p:nvSpPr>
            <p:cNvPr id="23" name="TextBox 23"/>
            <p:cNvSpPr txBox="1"/>
            <p:nvPr/>
          </p:nvSpPr>
          <p:spPr>
            <a:xfrm>
              <a:off x="11215548" y="2126031"/>
              <a:ext cx="1481646" cy="231775"/>
            </a:xfrm>
            <a:prstGeom prst="rect">
              <a:avLst/>
            </a:prstGeom>
          </p:spPr>
          <p:txBody>
            <a:bodyPr lIns="0" tIns="0" rIns="0" bIns="0" rtlCol="0" anchor="t">
              <a:spAutoFit/>
            </a:bodyPr>
            <a:lstStyle/>
            <a:p>
              <a:pPr algn="l">
                <a:lnSpc>
                  <a:spcPts val="1400"/>
                </a:lnSpc>
              </a:pPr>
              <a:r>
                <a:rPr lang="en-US" sz="1000" spc="50">
                  <a:solidFill>
                    <a:srgbClr val="000000">
                      <a:alpha val="0"/>
                    </a:srgbClr>
                  </a:solidFill>
                  <a:latin typeface="Arimo"/>
                  <a:ea typeface="Arimo"/>
                  <a:cs typeface="Arimo"/>
                  <a:sym typeface="Arimo"/>
                </a:rPr>
                <a:t>Trust Anchor</a:t>
              </a:r>
            </a:p>
          </p:txBody>
        </p:sp>
        <p:sp>
          <p:nvSpPr>
            <p:cNvPr id="24" name="TextBox 24"/>
            <p:cNvSpPr txBox="1"/>
            <p:nvPr/>
          </p:nvSpPr>
          <p:spPr>
            <a:xfrm>
              <a:off x="15014283" y="2150123"/>
              <a:ext cx="1635493" cy="231775"/>
            </a:xfrm>
            <a:prstGeom prst="rect">
              <a:avLst/>
            </a:prstGeom>
          </p:spPr>
          <p:txBody>
            <a:bodyPr lIns="0" tIns="0" rIns="0" bIns="0" rtlCol="0" anchor="t">
              <a:spAutoFit/>
            </a:bodyPr>
            <a:lstStyle/>
            <a:p>
              <a:pPr algn="l">
                <a:lnSpc>
                  <a:spcPts val="1400"/>
                </a:lnSpc>
              </a:pPr>
              <a:r>
                <a:rPr lang="en-US" sz="1000" spc="42">
                  <a:solidFill>
                    <a:srgbClr val="000000">
                      <a:alpha val="0"/>
                    </a:srgbClr>
                  </a:solidFill>
                  <a:latin typeface="Arimo"/>
                  <a:ea typeface="Arimo"/>
                  <a:cs typeface="Arimo"/>
                  <a:sym typeface="Arimo"/>
                </a:rPr>
                <a:t>Education Lead</a:t>
              </a:r>
            </a:p>
          </p:txBody>
        </p:sp>
        <p:sp>
          <p:nvSpPr>
            <p:cNvPr id="25" name="TextBox 25"/>
            <p:cNvSpPr txBox="1"/>
            <p:nvPr/>
          </p:nvSpPr>
          <p:spPr>
            <a:xfrm>
              <a:off x="17525238" y="7154761"/>
              <a:ext cx="2016455" cy="231775"/>
            </a:xfrm>
            <a:prstGeom prst="rect">
              <a:avLst/>
            </a:prstGeom>
          </p:spPr>
          <p:txBody>
            <a:bodyPr lIns="0" tIns="0" rIns="0" bIns="0" rtlCol="0" anchor="t">
              <a:spAutoFit/>
            </a:bodyPr>
            <a:lstStyle/>
            <a:p>
              <a:pPr algn="l">
                <a:lnSpc>
                  <a:spcPts val="1400"/>
                </a:lnSpc>
              </a:pPr>
              <a:r>
                <a:rPr lang="en-US" sz="1000" spc="50">
                  <a:solidFill>
                    <a:srgbClr val="000000">
                      <a:alpha val="0"/>
                    </a:srgbClr>
                  </a:solidFill>
                  <a:latin typeface="Arimo"/>
                  <a:ea typeface="Arimo"/>
                  <a:cs typeface="Arimo"/>
                  <a:sym typeface="Arimo"/>
                </a:rPr>
                <a:t>Moment Marketing</a:t>
              </a:r>
            </a:p>
          </p:txBody>
        </p:sp>
        <p:sp>
          <p:nvSpPr>
            <p:cNvPr id="26" name="TextBox 26"/>
            <p:cNvSpPr txBox="1"/>
            <p:nvPr/>
          </p:nvSpPr>
          <p:spPr>
            <a:xfrm>
              <a:off x="426212" y="3131477"/>
              <a:ext cx="4721568" cy="422910"/>
            </a:xfrm>
            <a:prstGeom prst="rect">
              <a:avLst/>
            </a:prstGeom>
          </p:spPr>
          <p:txBody>
            <a:bodyPr lIns="0" tIns="0" rIns="0" bIns="0" rtlCol="0" anchor="t">
              <a:spAutoFit/>
            </a:bodyPr>
            <a:lstStyle/>
            <a:p>
              <a:pPr algn="l">
                <a:lnSpc>
                  <a:spcPts val="2520"/>
                </a:lnSpc>
              </a:pPr>
              <a:r>
                <a:rPr lang="en-US" sz="1800">
                  <a:solidFill>
                    <a:srgbClr val="000000">
                      <a:alpha val="0"/>
                    </a:srgbClr>
                  </a:solidFill>
                  <a:latin typeface="Arimo"/>
                  <a:ea typeface="Arimo"/>
                  <a:cs typeface="Arimo"/>
                  <a:sym typeface="Arimo"/>
                </a:rPr>
                <a:t>Apna Business, Apna Suraksha</a:t>
              </a:r>
            </a:p>
          </p:txBody>
        </p:sp>
        <p:sp>
          <p:nvSpPr>
            <p:cNvPr id="27" name="TextBox 27"/>
            <p:cNvSpPr txBox="1"/>
            <p:nvPr/>
          </p:nvSpPr>
          <p:spPr>
            <a:xfrm>
              <a:off x="7246036" y="3131477"/>
              <a:ext cx="3598024" cy="422910"/>
            </a:xfrm>
            <a:prstGeom prst="rect">
              <a:avLst/>
            </a:prstGeom>
          </p:spPr>
          <p:txBody>
            <a:bodyPr lIns="0" tIns="0" rIns="0" bIns="0" rtlCol="0" anchor="t">
              <a:spAutoFit/>
            </a:bodyPr>
            <a:lstStyle/>
            <a:p>
              <a:pPr algn="l">
                <a:lnSpc>
                  <a:spcPts val="2520"/>
                </a:lnSpc>
              </a:pPr>
              <a:r>
                <a:rPr lang="en-US" sz="1800">
                  <a:solidFill>
                    <a:srgbClr val="000000">
                      <a:alpha val="0"/>
                    </a:srgbClr>
                  </a:solidFill>
                  <a:latin typeface="Arimo"/>
                  <a:ea typeface="Arimo"/>
                  <a:cs typeface="Arimo"/>
                  <a:sym typeface="Arimo"/>
                </a:rPr>
                <a:t>PhonePe Partner Shakti</a:t>
              </a:r>
            </a:p>
          </p:txBody>
        </p:sp>
        <p:sp>
          <p:nvSpPr>
            <p:cNvPr id="28" name="TextBox 28"/>
            <p:cNvSpPr txBox="1"/>
            <p:nvPr/>
          </p:nvSpPr>
          <p:spPr>
            <a:xfrm>
              <a:off x="14076604" y="8159140"/>
              <a:ext cx="4426712" cy="422910"/>
            </a:xfrm>
            <a:prstGeom prst="rect">
              <a:avLst/>
            </a:prstGeom>
          </p:spPr>
          <p:txBody>
            <a:bodyPr lIns="0" tIns="0" rIns="0" bIns="0" rtlCol="0" anchor="t">
              <a:spAutoFit/>
            </a:bodyPr>
            <a:lstStyle/>
            <a:p>
              <a:pPr algn="l">
                <a:lnSpc>
                  <a:spcPts val="2520"/>
                </a:lnSpc>
              </a:pPr>
              <a:r>
                <a:rPr lang="en-US" sz="1800">
                  <a:solidFill>
                    <a:srgbClr val="000000">
                      <a:alpha val="0"/>
                    </a:srgbClr>
                  </a:solidFill>
                  <a:latin typeface="Arimo"/>
                  <a:ea typeface="Arimo"/>
                  <a:cs typeface="Arimo"/>
                  <a:sym typeface="Arimo"/>
                </a:rPr>
                <a:t>Festival &amp; Seasonal Suraksha</a:t>
              </a:r>
            </a:p>
          </p:txBody>
        </p:sp>
        <p:sp>
          <p:nvSpPr>
            <p:cNvPr id="29" name="TextBox 29"/>
            <p:cNvSpPr txBox="1"/>
            <p:nvPr/>
          </p:nvSpPr>
          <p:spPr>
            <a:xfrm>
              <a:off x="14066012" y="3154490"/>
              <a:ext cx="4983086" cy="422910"/>
            </a:xfrm>
            <a:prstGeom prst="rect">
              <a:avLst/>
            </a:prstGeom>
          </p:spPr>
          <p:txBody>
            <a:bodyPr lIns="0" tIns="0" rIns="0" bIns="0" rtlCol="0" anchor="t">
              <a:spAutoFit/>
            </a:bodyPr>
            <a:lstStyle/>
            <a:p>
              <a:pPr algn="l">
                <a:lnSpc>
                  <a:spcPts val="2520"/>
                </a:lnSpc>
              </a:pPr>
              <a:r>
                <a:rPr lang="en-US" sz="1800">
                  <a:solidFill>
                    <a:srgbClr val="000000">
                      <a:alpha val="0"/>
                    </a:srgbClr>
                  </a:solidFill>
                  <a:latin typeface="Arimo"/>
                  <a:ea typeface="Arimo"/>
                  <a:cs typeface="Arimo"/>
                  <a:sym typeface="Arimo"/>
                </a:rPr>
                <a:t>Risk Pehchano, Business Bachao</a:t>
              </a:r>
            </a:p>
          </p:txBody>
        </p:sp>
        <p:sp>
          <p:nvSpPr>
            <p:cNvPr id="30" name="TextBox 30"/>
            <p:cNvSpPr txBox="1"/>
            <p:nvPr/>
          </p:nvSpPr>
          <p:spPr>
            <a:xfrm>
              <a:off x="738721" y="7162927"/>
              <a:ext cx="431800" cy="663575"/>
            </a:xfrm>
            <a:prstGeom prst="rect">
              <a:avLst/>
            </a:prstGeom>
          </p:spPr>
          <p:txBody>
            <a:bodyPr lIns="0" tIns="0" rIns="0" bIns="0" rtlCol="0" anchor="t">
              <a:spAutoFit/>
            </a:bodyPr>
            <a:lstStyle/>
            <a:p>
              <a:pPr algn="l">
                <a:lnSpc>
                  <a:spcPts val="5000"/>
                </a:lnSpc>
              </a:pPr>
              <a:r>
                <a:rPr lang="en-US" sz="2000">
                  <a:solidFill>
                    <a:srgbClr val="000000">
                      <a:alpha val="0"/>
                    </a:srgbClr>
                  </a:solidFill>
                  <a:latin typeface="Arimo"/>
                  <a:ea typeface="Arimo"/>
                  <a:cs typeface="Arimo"/>
                  <a:sym typeface="Arimo"/>
                </a:rPr>
                <a:t></a:t>
              </a:r>
            </a:p>
          </p:txBody>
        </p:sp>
        <p:sp>
          <p:nvSpPr>
            <p:cNvPr id="31" name="TextBox 31"/>
            <p:cNvSpPr txBox="1"/>
            <p:nvPr/>
          </p:nvSpPr>
          <p:spPr>
            <a:xfrm>
              <a:off x="548221" y="8149844"/>
              <a:ext cx="6129033" cy="3287357"/>
            </a:xfrm>
            <a:prstGeom prst="rect">
              <a:avLst/>
            </a:prstGeom>
          </p:spPr>
          <p:txBody>
            <a:bodyPr lIns="0" tIns="0" rIns="0" bIns="0" rtlCol="0" anchor="t">
              <a:spAutoFit/>
            </a:bodyPr>
            <a:lstStyle/>
            <a:p>
              <a:pPr algn="l">
                <a:lnSpc>
                  <a:spcPts val="6000"/>
                </a:lnSpc>
              </a:pPr>
              <a:r>
                <a:rPr lang="en-US" sz="2400">
                  <a:solidFill>
                    <a:srgbClr val="000000">
                      <a:alpha val="0"/>
                    </a:srgbClr>
                  </a:solidFill>
                  <a:latin typeface="Arimo"/>
                  <a:ea typeface="Arimo"/>
                  <a:cs typeface="Arimo"/>
                  <a:sym typeface="Arimo"/>
                </a:rPr>
                <a:t>CAIT x PhonePe Partnership</a:t>
              </a:r>
            </a:p>
            <a:p>
              <a:pPr algn="l">
                <a:lnSpc>
                  <a:spcPts val="1100"/>
                </a:lnSpc>
              </a:pPr>
              <a:r>
                <a:rPr lang="en-US" sz="1400" spc="33">
                  <a:solidFill>
                    <a:srgbClr val="000000">
                      <a:alpha val="0"/>
                    </a:srgbClr>
                  </a:solidFill>
                  <a:latin typeface="Arimo"/>
                  <a:ea typeface="Arimo"/>
                  <a:cs typeface="Arimo"/>
                  <a:sym typeface="Arimo"/>
                </a:rPr>
                <a:t>Unlocking 8 Crore Traders</a:t>
              </a:r>
            </a:p>
            <a:p>
              <a:pPr algn="l">
                <a:lnSpc>
                  <a:spcPts val="2625"/>
                </a:lnSpc>
              </a:pPr>
              <a:r>
                <a:rPr lang="en-US" sz="1600">
                  <a:solidFill>
                    <a:srgbClr val="000000">
                      <a:alpha val="0"/>
                    </a:srgbClr>
                  </a:solidFill>
                  <a:latin typeface="Arimo"/>
                  <a:ea typeface="Arimo"/>
                  <a:cs typeface="Arimo"/>
                  <a:sym typeface="Arimo"/>
                </a:rPr>
                <a:t>Leveraging the massive influence of the Confederation of All India Traders. Co-branded trust seals, association seminars, and "Vyapari Suraksha Yatra" across 100 cities.</a:t>
              </a:r>
            </a:p>
          </p:txBody>
        </p:sp>
        <p:sp>
          <p:nvSpPr>
            <p:cNvPr id="32" name="TextBox 32"/>
            <p:cNvSpPr txBox="1"/>
            <p:nvPr/>
          </p:nvSpPr>
          <p:spPr>
            <a:xfrm>
              <a:off x="10187318" y="9216669"/>
              <a:ext cx="1730426" cy="832155"/>
            </a:xfrm>
            <a:prstGeom prst="rect">
              <a:avLst/>
            </a:prstGeom>
          </p:spPr>
          <p:txBody>
            <a:bodyPr lIns="0" tIns="0" rIns="0" bIns="0" rtlCol="0" anchor="t">
              <a:spAutoFit/>
            </a:bodyPr>
            <a:lstStyle/>
            <a:p>
              <a:pPr algn="ctr">
                <a:lnSpc>
                  <a:spcPts val="1800"/>
                </a:lnSpc>
              </a:pPr>
              <a:r>
                <a:rPr lang="en-US" sz="3600">
                  <a:solidFill>
                    <a:srgbClr val="000000">
                      <a:alpha val="0"/>
                    </a:srgbClr>
                  </a:solidFill>
                  <a:latin typeface="Arimo"/>
                  <a:ea typeface="Arimo"/>
                  <a:cs typeface="Arimo"/>
                  <a:sym typeface="Arimo"/>
                </a:rPr>
                <a:t>8Cr+</a:t>
              </a:r>
            </a:p>
            <a:p>
              <a:pPr algn="ctr">
                <a:lnSpc>
                  <a:spcPts val="3000"/>
                </a:lnSpc>
              </a:pPr>
              <a:r>
                <a:rPr lang="en-US" sz="1200">
                  <a:solidFill>
                    <a:srgbClr val="000000">
                      <a:alpha val="0"/>
                    </a:srgbClr>
                  </a:solidFill>
                  <a:latin typeface="Arimo"/>
                  <a:ea typeface="Arimo"/>
                  <a:cs typeface="Arimo"/>
                  <a:sym typeface="Arimo"/>
                </a:rPr>
                <a:t>Traders Reach</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5" y="-45720"/>
            <a:ext cx="16351253" cy="1692278"/>
          </a:xfrm>
          <a:custGeom>
            <a:avLst/>
            <a:gdLst/>
            <a:ahLst/>
            <a:cxnLst/>
            <a:rect l="l" t="t" r="r" b="b"/>
            <a:pathLst>
              <a:path w="16351253" h="1692278">
                <a:moveTo>
                  <a:pt x="0" y="0"/>
                </a:moveTo>
                <a:lnTo>
                  <a:pt x="16351253" y="0"/>
                </a:lnTo>
                <a:lnTo>
                  <a:pt x="16351253" y="1692278"/>
                </a:lnTo>
                <a:lnTo>
                  <a:pt x="0" y="16922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44494" y="1875158"/>
            <a:ext cx="5613406" cy="2632710"/>
          </a:xfrm>
          <a:custGeom>
            <a:avLst/>
            <a:gdLst/>
            <a:ahLst/>
            <a:cxnLst/>
            <a:rect l="l" t="t" r="r" b="b"/>
            <a:pathLst>
              <a:path w="5613406" h="2632710">
                <a:moveTo>
                  <a:pt x="0" y="0"/>
                </a:moveTo>
                <a:lnTo>
                  <a:pt x="5613406" y="0"/>
                </a:lnTo>
                <a:lnTo>
                  <a:pt x="5613406" y="2632710"/>
                </a:lnTo>
                <a:lnTo>
                  <a:pt x="0" y="2632710"/>
                </a:lnTo>
                <a:lnTo>
                  <a:pt x="0" y="0"/>
                </a:lnTo>
                <a:close/>
              </a:path>
            </a:pathLst>
          </a:custGeom>
          <a:blipFill>
            <a:blip r:embed="rId4"/>
            <a:stretch>
              <a:fillRect/>
            </a:stretch>
          </a:blipFill>
        </p:spPr>
        <p:txBody>
          <a:bodyPr/>
          <a:lstStyle/>
          <a:p>
            <a:endParaRPr lang="en-IN"/>
          </a:p>
        </p:txBody>
      </p:sp>
      <p:sp>
        <p:nvSpPr>
          <p:cNvPr id="4" name="Freeform 4"/>
          <p:cNvSpPr/>
          <p:nvPr/>
        </p:nvSpPr>
        <p:spPr>
          <a:xfrm>
            <a:off x="504825" y="1895475"/>
            <a:ext cx="5495925" cy="2505075"/>
          </a:xfrm>
          <a:custGeom>
            <a:avLst/>
            <a:gdLst/>
            <a:ahLst/>
            <a:cxnLst/>
            <a:rect l="l" t="t" r="r" b="b"/>
            <a:pathLst>
              <a:path w="5495925" h="2505075">
                <a:moveTo>
                  <a:pt x="0" y="0"/>
                </a:moveTo>
                <a:lnTo>
                  <a:pt x="5495925" y="0"/>
                </a:lnTo>
                <a:lnTo>
                  <a:pt x="5495925" y="2505075"/>
                </a:lnTo>
                <a:lnTo>
                  <a:pt x="0" y="2505075"/>
                </a:lnTo>
                <a:lnTo>
                  <a:pt x="0" y="0"/>
                </a:lnTo>
                <a:close/>
              </a:path>
            </a:pathLst>
          </a:custGeom>
          <a:blipFill>
            <a:blip r:embed="rId5"/>
            <a:stretch>
              <a:fillRect/>
            </a:stretch>
          </a:blipFill>
        </p:spPr>
        <p:txBody>
          <a:bodyPr/>
          <a:lstStyle/>
          <a:p>
            <a:endParaRPr lang="en-IN"/>
          </a:p>
        </p:txBody>
      </p:sp>
      <p:sp>
        <p:nvSpPr>
          <p:cNvPr id="5" name="Freeform 5"/>
          <p:cNvSpPr/>
          <p:nvPr/>
        </p:nvSpPr>
        <p:spPr>
          <a:xfrm>
            <a:off x="507997" y="1887855"/>
            <a:ext cx="5486400" cy="2505713"/>
          </a:xfrm>
          <a:custGeom>
            <a:avLst/>
            <a:gdLst/>
            <a:ahLst/>
            <a:cxnLst/>
            <a:rect l="l" t="t" r="r" b="b"/>
            <a:pathLst>
              <a:path w="5486400" h="2505713">
                <a:moveTo>
                  <a:pt x="0" y="0"/>
                </a:moveTo>
                <a:lnTo>
                  <a:pt x="5486400" y="0"/>
                </a:lnTo>
                <a:lnTo>
                  <a:pt x="5486400" y="2505713"/>
                </a:lnTo>
                <a:lnTo>
                  <a:pt x="0" y="25057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485775" y="4733925"/>
            <a:ext cx="5534025" cy="5457825"/>
          </a:xfrm>
          <a:custGeom>
            <a:avLst/>
            <a:gdLst/>
            <a:ahLst/>
            <a:cxnLst/>
            <a:rect l="l" t="t" r="r" b="b"/>
            <a:pathLst>
              <a:path w="5534025" h="5457825">
                <a:moveTo>
                  <a:pt x="0" y="0"/>
                </a:moveTo>
                <a:lnTo>
                  <a:pt x="5534025" y="0"/>
                </a:lnTo>
                <a:lnTo>
                  <a:pt x="5534025" y="5457825"/>
                </a:lnTo>
                <a:lnTo>
                  <a:pt x="0" y="5457825"/>
                </a:lnTo>
                <a:lnTo>
                  <a:pt x="0" y="0"/>
                </a:lnTo>
                <a:close/>
              </a:path>
            </a:pathLst>
          </a:custGeom>
          <a:blipFill>
            <a:blip r:embed="rId8"/>
            <a:stretch>
              <a:fillRect/>
            </a:stretch>
          </a:blipFill>
        </p:spPr>
        <p:txBody>
          <a:bodyPr/>
          <a:lstStyle/>
          <a:p>
            <a:endParaRPr lang="en-IN"/>
          </a:p>
        </p:txBody>
      </p:sp>
      <p:sp>
        <p:nvSpPr>
          <p:cNvPr id="7" name="Freeform 7"/>
          <p:cNvSpPr/>
          <p:nvPr/>
        </p:nvSpPr>
        <p:spPr>
          <a:xfrm>
            <a:off x="460372" y="4650743"/>
            <a:ext cx="5581650" cy="5536568"/>
          </a:xfrm>
          <a:custGeom>
            <a:avLst/>
            <a:gdLst/>
            <a:ahLst/>
            <a:cxnLst/>
            <a:rect l="l" t="t" r="r" b="b"/>
            <a:pathLst>
              <a:path w="5581650" h="5536568">
                <a:moveTo>
                  <a:pt x="0" y="0"/>
                </a:moveTo>
                <a:lnTo>
                  <a:pt x="5581650" y="0"/>
                </a:lnTo>
                <a:lnTo>
                  <a:pt x="5581650" y="5536568"/>
                </a:lnTo>
                <a:lnTo>
                  <a:pt x="0" y="55365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6353175" y="1875158"/>
            <a:ext cx="2292096" cy="234953"/>
          </a:xfrm>
          <a:custGeom>
            <a:avLst/>
            <a:gdLst/>
            <a:ahLst/>
            <a:cxnLst/>
            <a:rect l="l" t="t" r="r" b="b"/>
            <a:pathLst>
              <a:path w="2292096" h="234953">
                <a:moveTo>
                  <a:pt x="0" y="0"/>
                </a:moveTo>
                <a:lnTo>
                  <a:pt x="2292096" y="0"/>
                </a:lnTo>
                <a:lnTo>
                  <a:pt x="2292096" y="234953"/>
                </a:lnTo>
                <a:lnTo>
                  <a:pt x="0" y="234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Freeform 9"/>
          <p:cNvSpPr/>
          <p:nvPr/>
        </p:nvSpPr>
        <p:spPr>
          <a:xfrm>
            <a:off x="6372225" y="2571750"/>
            <a:ext cx="2352675" cy="4781550"/>
          </a:xfrm>
          <a:custGeom>
            <a:avLst/>
            <a:gdLst/>
            <a:ahLst/>
            <a:cxnLst/>
            <a:rect l="l" t="t" r="r" b="b"/>
            <a:pathLst>
              <a:path w="2352675" h="4781550">
                <a:moveTo>
                  <a:pt x="0" y="0"/>
                </a:moveTo>
                <a:lnTo>
                  <a:pt x="2352675" y="0"/>
                </a:lnTo>
                <a:lnTo>
                  <a:pt x="2352675" y="4781550"/>
                </a:lnTo>
                <a:lnTo>
                  <a:pt x="0" y="4781550"/>
                </a:lnTo>
                <a:lnTo>
                  <a:pt x="0" y="0"/>
                </a:lnTo>
                <a:close/>
              </a:path>
            </a:pathLst>
          </a:custGeom>
          <a:blipFill>
            <a:blip r:embed="rId13"/>
            <a:stretch>
              <a:fillRect/>
            </a:stretch>
          </a:blipFill>
        </p:spPr>
        <p:txBody>
          <a:bodyPr/>
          <a:lstStyle/>
          <a:p>
            <a:endParaRPr lang="en-IN"/>
          </a:p>
        </p:txBody>
      </p:sp>
      <p:sp>
        <p:nvSpPr>
          <p:cNvPr id="10" name="Freeform 10"/>
          <p:cNvSpPr/>
          <p:nvPr/>
        </p:nvSpPr>
        <p:spPr>
          <a:xfrm>
            <a:off x="6353175" y="2456183"/>
            <a:ext cx="2398138" cy="4895850"/>
          </a:xfrm>
          <a:custGeom>
            <a:avLst/>
            <a:gdLst/>
            <a:ahLst/>
            <a:cxnLst/>
            <a:rect l="l" t="t" r="r" b="b"/>
            <a:pathLst>
              <a:path w="2398138" h="4895850">
                <a:moveTo>
                  <a:pt x="0" y="0"/>
                </a:moveTo>
                <a:lnTo>
                  <a:pt x="2398138" y="0"/>
                </a:lnTo>
                <a:lnTo>
                  <a:pt x="2398138" y="4895850"/>
                </a:lnTo>
                <a:lnTo>
                  <a:pt x="0" y="489585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1" name="Freeform 11"/>
          <p:cNvSpPr/>
          <p:nvPr/>
        </p:nvSpPr>
        <p:spPr>
          <a:xfrm>
            <a:off x="6612512" y="2719702"/>
            <a:ext cx="1879597" cy="3657600"/>
          </a:xfrm>
          <a:custGeom>
            <a:avLst/>
            <a:gdLst/>
            <a:ahLst/>
            <a:cxnLst/>
            <a:rect l="l" t="t" r="r" b="b"/>
            <a:pathLst>
              <a:path w="1879597" h="3657600">
                <a:moveTo>
                  <a:pt x="0" y="0"/>
                </a:moveTo>
                <a:lnTo>
                  <a:pt x="1879597" y="0"/>
                </a:lnTo>
                <a:lnTo>
                  <a:pt x="1879597" y="3657600"/>
                </a:lnTo>
                <a:lnTo>
                  <a:pt x="0" y="3657600"/>
                </a:lnTo>
                <a:lnTo>
                  <a:pt x="0" y="0"/>
                </a:lnTo>
                <a:close/>
              </a:path>
            </a:pathLst>
          </a:custGeom>
          <a:blipFill>
            <a:blip r:embed="rId16"/>
            <a:stretch>
              <a:fillRect/>
            </a:stretch>
          </a:blipFill>
        </p:spPr>
        <p:txBody>
          <a:bodyPr/>
          <a:lstStyle/>
          <a:p>
            <a:endParaRPr lang="en-IN"/>
          </a:p>
        </p:txBody>
      </p:sp>
      <p:sp>
        <p:nvSpPr>
          <p:cNvPr id="12" name="Freeform 12"/>
          <p:cNvSpPr/>
          <p:nvPr/>
        </p:nvSpPr>
        <p:spPr>
          <a:xfrm>
            <a:off x="6510909" y="2694308"/>
            <a:ext cx="2082803" cy="3860797"/>
          </a:xfrm>
          <a:custGeom>
            <a:avLst/>
            <a:gdLst/>
            <a:ahLst/>
            <a:cxnLst/>
            <a:rect l="l" t="t" r="r" b="b"/>
            <a:pathLst>
              <a:path w="2082803" h="3860797">
                <a:moveTo>
                  <a:pt x="0" y="0"/>
                </a:moveTo>
                <a:lnTo>
                  <a:pt x="2082803" y="0"/>
                </a:lnTo>
                <a:lnTo>
                  <a:pt x="2082803" y="3860797"/>
                </a:lnTo>
                <a:lnTo>
                  <a:pt x="0" y="3860797"/>
                </a:lnTo>
                <a:lnTo>
                  <a:pt x="0" y="0"/>
                </a:lnTo>
                <a:close/>
              </a:path>
            </a:pathLst>
          </a:custGeom>
          <a:blipFill>
            <a:blip r:embed="rId17"/>
            <a:stretch>
              <a:fillRect/>
            </a:stretch>
          </a:blipFill>
        </p:spPr>
        <p:txBody>
          <a:bodyPr/>
          <a:lstStyle/>
          <a:p>
            <a:endParaRPr lang="en-IN"/>
          </a:p>
        </p:txBody>
      </p:sp>
      <p:sp>
        <p:nvSpPr>
          <p:cNvPr id="13" name="Freeform 13"/>
          <p:cNvSpPr/>
          <p:nvPr/>
        </p:nvSpPr>
        <p:spPr>
          <a:xfrm>
            <a:off x="6657975" y="2724150"/>
            <a:ext cx="1790700" cy="3552825"/>
          </a:xfrm>
          <a:custGeom>
            <a:avLst/>
            <a:gdLst/>
            <a:ahLst/>
            <a:cxnLst/>
            <a:rect l="l" t="t" r="r" b="b"/>
            <a:pathLst>
              <a:path w="1790700" h="3552825">
                <a:moveTo>
                  <a:pt x="0" y="0"/>
                </a:moveTo>
                <a:lnTo>
                  <a:pt x="1790700" y="0"/>
                </a:lnTo>
                <a:lnTo>
                  <a:pt x="1790700" y="3552825"/>
                </a:lnTo>
                <a:lnTo>
                  <a:pt x="0" y="3552825"/>
                </a:lnTo>
                <a:lnTo>
                  <a:pt x="0" y="0"/>
                </a:lnTo>
                <a:close/>
              </a:path>
            </a:pathLst>
          </a:custGeom>
          <a:blipFill>
            <a:blip r:embed="rId18"/>
            <a:stretch>
              <a:fillRect/>
            </a:stretch>
          </a:blipFill>
        </p:spPr>
        <p:txBody>
          <a:bodyPr/>
          <a:lstStyle/>
          <a:p>
            <a:endParaRPr lang="en-IN"/>
          </a:p>
        </p:txBody>
      </p:sp>
      <p:sp>
        <p:nvSpPr>
          <p:cNvPr id="14" name="Freeform 14"/>
          <p:cNvSpPr/>
          <p:nvPr/>
        </p:nvSpPr>
        <p:spPr>
          <a:xfrm>
            <a:off x="6663309" y="2719702"/>
            <a:ext cx="1778003" cy="3555997"/>
          </a:xfrm>
          <a:custGeom>
            <a:avLst/>
            <a:gdLst/>
            <a:ahLst/>
            <a:cxnLst/>
            <a:rect l="l" t="t" r="r" b="b"/>
            <a:pathLst>
              <a:path w="1778003" h="3555997">
                <a:moveTo>
                  <a:pt x="0" y="0"/>
                </a:moveTo>
                <a:lnTo>
                  <a:pt x="1778003" y="0"/>
                </a:lnTo>
                <a:lnTo>
                  <a:pt x="1778003" y="3555997"/>
                </a:lnTo>
                <a:lnTo>
                  <a:pt x="0" y="355599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15" name="Freeform 15"/>
          <p:cNvSpPr/>
          <p:nvPr/>
        </p:nvSpPr>
        <p:spPr>
          <a:xfrm>
            <a:off x="8877300" y="2571750"/>
            <a:ext cx="2362200" cy="4781550"/>
          </a:xfrm>
          <a:custGeom>
            <a:avLst/>
            <a:gdLst/>
            <a:ahLst/>
            <a:cxnLst/>
            <a:rect l="l" t="t" r="r" b="b"/>
            <a:pathLst>
              <a:path w="2362200" h="4781550">
                <a:moveTo>
                  <a:pt x="0" y="0"/>
                </a:moveTo>
                <a:lnTo>
                  <a:pt x="2362200" y="0"/>
                </a:lnTo>
                <a:lnTo>
                  <a:pt x="2362200" y="4781550"/>
                </a:lnTo>
                <a:lnTo>
                  <a:pt x="0" y="4781550"/>
                </a:lnTo>
                <a:lnTo>
                  <a:pt x="0" y="0"/>
                </a:lnTo>
                <a:close/>
              </a:path>
            </a:pathLst>
          </a:custGeom>
          <a:blipFill>
            <a:blip r:embed="rId21"/>
            <a:stretch>
              <a:fillRect/>
            </a:stretch>
          </a:blipFill>
        </p:spPr>
        <p:txBody>
          <a:bodyPr/>
          <a:lstStyle/>
          <a:p>
            <a:endParaRPr lang="en-IN"/>
          </a:p>
        </p:txBody>
      </p:sp>
      <p:sp>
        <p:nvSpPr>
          <p:cNvPr id="16" name="Freeform 16"/>
          <p:cNvSpPr/>
          <p:nvPr/>
        </p:nvSpPr>
        <p:spPr>
          <a:xfrm>
            <a:off x="8859260" y="2456183"/>
            <a:ext cx="2398271" cy="4895850"/>
          </a:xfrm>
          <a:custGeom>
            <a:avLst/>
            <a:gdLst/>
            <a:ahLst/>
            <a:cxnLst/>
            <a:rect l="l" t="t" r="r" b="b"/>
            <a:pathLst>
              <a:path w="2398271" h="4895850">
                <a:moveTo>
                  <a:pt x="0" y="0"/>
                </a:moveTo>
                <a:lnTo>
                  <a:pt x="2398271" y="0"/>
                </a:lnTo>
                <a:lnTo>
                  <a:pt x="2398271" y="4895850"/>
                </a:lnTo>
                <a:lnTo>
                  <a:pt x="0" y="48958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7" name="Freeform 17"/>
          <p:cNvSpPr/>
          <p:nvPr/>
        </p:nvSpPr>
        <p:spPr>
          <a:xfrm>
            <a:off x="9115425" y="2714625"/>
            <a:ext cx="1885950" cy="1638300"/>
          </a:xfrm>
          <a:custGeom>
            <a:avLst/>
            <a:gdLst/>
            <a:ahLst/>
            <a:cxnLst/>
            <a:rect l="l" t="t" r="r" b="b"/>
            <a:pathLst>
              <a:path w="1885950" h="1638300">
                <a:moveTo>
                  <a:pt x="0" y="0"/>
                </a:moveTo>
                <a:lnTo>
                  <a:pt x="1885950" y="0"/>
                </a:lnTo>
                <a:lnTo>
                  <a:pt x="1885950" y="1638300"/>
                </a:lnTo>
                <a:lnTo>
                  <a:pt x="0" y="1638300"/>
                </a:lnTo>
                <a:lnTo>
                  <a:pt x="0" y="0"/>
                </a:lnTo>
                <a:close/>
              </a:path>
            </a:pathLst>
          </a:custGeom>
          <a:blipFill>
            <a:blip r:embed="rId24"/>
            <a:stretch>
              <a:fillRect/>
            </a:stretch>
          </a:blipFill>
        </p:spPr>
        <p:txBody>
          <a:bodyPr/>
          <a:lstStyle/>
          <a:p>
            <a:endParaRPr lang="en-IN"/>
          </a:p>
        </p:txBody>
      </p:sp>
      <p:sp>
        <p:nvSpPr>
          <p:cNvPr id="18" name="Freeform 18"/>
          <p:cNvSpPr/>
          <p:nvPr/>
        </p:nvSpPr>
        <p:spPr>
          <a:xfrm>
            <a:off x="6353175" y="7561583"/>
            <a:ext cx="5581650" cy="1930403"/>
          </a:xfrm>
          <a:custGeom>
            <a:avLst/>
            <a:gdLst/>
            <a:ahLst/>
            <a:cxnLst/>
            <a:rect l="l" t="t" r="r" b="b"/>
            <a:pathLst>
              <a:path w="5581650" h="1930403">
                <a:moveTo>
                  <a:pt x="0" y="0"/>
                </a:moveTo>
                <a:lnTo>
                  <a:pt x="5581650" y="0"/>
                </a:lnTo>
                <a:lnTo>
                  <a:pt x="5581650" y="1930403"/>
                </a:lnTo>
                <a:lnTo>
                  <a:pt x="0" y="193040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IN"/>
          </a:p>
        </p:txBody>
      </p:sp>
      <p:sp>
        <p:nvSpPr>
          <p:cNvPr id="19" name="Freeform 19"/>
          <p:cNvSpPr/>
          <p:nvPr/>
        </p:nvSpPr>
        <p:spPr>
          <a:xfrm>
            <a:off x="9122788" y="2719702"/>
            <a:ext cx="1871215" cy="1625603"/>
          </a:xfrm>
          <a:custGeom>
            <a:avLst/>
            <a:gdLst/>
            <a:ahLst/>
            <a:cxnLst/>
            <a:rect l="l" t="t" r="r" b="b"/>
            <a:pathLst>
              <a:path w="1871215" h="1625603">
                <a:moveTo>
                  <a:pt x="0" y="0"/>
                </a:moveTo>
                <a:lnTo>
                  <a:pt x="1871215" y="0"/>
                </a:lnTo>
                <a:lnTo>
                  <a:pt x="1871215" y="1625603"/>
                </a:lnTo>
                <a:lnTo>
                  <a:pt x="0" y="1625603"/>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IN"/>
          </a:p>
        </p:txBody>
      </p:sp>
      <p:sp>
        <p:nvSpPr>
          <p:cNvPr id="20" name="Freeform 20"/>
          <p:cNvSpPr/>
          <p:nvPr/>
        </p:nvSpPr>
        <p:spPr>
          <a:xfrm>
            <a:off x="12268200" y="1924050"/>
            <a:ext cx="5534025" cy="3105150"/>
          </a:xfrm>
          <a:custGeom>
            <a:avLst/>
            <a:gdLst/>
            <a:ahLst/>
            <a:cxnLst/>
            <a:rect l="l" t="t" r="r" b="b"/>
            <a:pathLst>
              <a:path w="5534025" h="3105150">
                <a:moveTo>
                  <a:pt x="0" y="0"/>
                </a:moveTo>
                <a:lnTo>
                  <a:pt x="5534025" y="0"/>
                </a:lnTo>
                <a:lnTo>
                  <a:pt x="5534025" y="3105150"/>
                </a:lnTo>
                <a:lnTo>
                  <a:pt x="0" y="3105150"/>
                </a:lnTo>
                <a:lnTo>
                  <a:pt x="0" y="0"/>
                </a:lnTo>
                <a:close/>
              </a:path>
            </a:pathLst>
          </a:custGeom>
          <a:blipFill>
            <a:blip r:embed="rId29"/>
            <a:stretch>
              <a:fillRect/>
            </a:stretch>
          </a:blipFill>
        </p:spPr>
        <p:txBody>
          <a:bodyPr/>
          <a:lstStyle/>
          <a:p>
            <a:endParaRPr lang="en-IN"/>
          </a:p>
        </p:txBody>
      </p:sp>
      <p:sp>
        <p:nvSpPr>
          <p:cNvPr id="21" name="Freeform 21"/>
          <p:cNvSpPr/>
          <p:nvPr/>
        </p:nvSpPr>
        <p:spPr>
          <a:xfrm>
            <a:off x="12245978" y="1840230"/>
            <a:ext cx="5581650" cy="3187703"/>
          </a:xfrm>
          <a:custGeom>
            <a:avLst/>
            <a:gdLst/>
            <a:ahLst/>
            <a:cxnLst/>
            <a:rect l="l" t="t" r="r" b="b"/>
            <a:pathLst>
              <a:path w="5581650" h="3187703">
                <a:moveTo>
                  <a:pt x="0" y="0"/>
                </a:moveTo>
                <a:lnTo>
                  <a:pt x="5581650" y="0"/>
                </a:lnTo>
                <a:lnTo>
                  <a:pt x="5581650" y="3187703"/>
                </a:lnTo>
                <a:lnTo>
                  <a:pt x="0" y="318770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IN"/>
          </a:p>
        </p:txBody>
      </p:sp>
      <p:sp>
        <p:nvSpPr>
          <p:cNvPr id="22" name="Freeform 22"/>
          <p:cNvSpPr/>
          <p:nvPr/>
        </p:nvSpPr>
        <p:spPr>
          <a:xfrm>
            <a:off x="12268200" y="5362575"/>
            <a:ext cx="5534025" cy="4610100"/>
          </a:xfrm>
          <a:custGeom>
            <a:avLst/>
            <a:gdLst/>
            <a:ahLst/>
            <a:cxnLst/>
            <a:rect l="l" t="t" r="r" b="b"/>
            <a:pathLst>
              <a:path w="5534025" h="4610100">
                <a:moveTo>
                  <a:pt x="0" y="0"/>
                </a:moveTo>
                <a:lnTo>
                  <a:pt x="5534025" y="0"/>
                </a:lnTo>
                <a:lnTo>
                  <a:pt x="5534025" y="4610100"/>
                </a:lnTo>
                <a:lnTo>
                  <a:pt x="0" y="4610100"/>
                </a:lnTo>
                <a:lnTo>
                  <a:pt x="0" y="0"/>
                </a:lnTo>
                <a:close/>
              </a:path>
            </a:pathLst>
          </a:custGeom>
          <a:blipFill>
            <a:blip r:embed="rId32"/>
            <a:stretch>
              <a:fillRect/>
            </a:stretch>
          </a:blipFill>
        </p:spPr>
        <p:txBody>
          <a:bodyPr/>
          <a:lstStyle/>
          <a:p>
            <a:endParaRPr lang="en-IN"/>
          </a:p>
        </p:txBody>
      </p:sp>
      <p:sp>
        <p:nvSpPr>
          <p:cNvPr id="23" name="Freeform 23"/>
          <p:cNvSpPr/>
          <p:nvPr/>
        </p:nvSpPr>
        <p:spPr>
          <a:xfrm>
            <a:off x="12245978" y="5237483"/>
            <a:ext cx="5581650" cy="4730753"/>
          </a:xfrm>
          <a:custGeom>
            <a:avLst/>
            <a:gdLst/>
            <a:ahLst/>
            <a:cxnLst/>
            <a:rect l="l" t="t" r="r" b="b"/>
            <a:pathLst>
              <a:path w="5581650" h="4730753">
                <a:moveTo>
                  <a:pt x="0" y="0"/>
                </a:moveTo>
                <a:lnTo>
                  <a:pt x="5581650" y="0"/>
                </a:lnTo>
                <a:lnTo>
                  <a:pt x="5581650" y="4730753"/>
                </a:lnTo>
                <a:lnTo>
                  <a:pt x="0" y="4730753"/>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n-IN"/>
          </a:p>
        </p:txBody>
      </p:sp>
      <p:grpSp>
        <p:nvGrpSpPr>
          <p:cNvPr id="24" name="Group 24"/>
          <p:cNvGrpSpPr/>
          <p:nvPr/>
        </p:nvGrpSpPr>
        <p:grpSpPr>
          <a:xfrm>
            <a:off x="609600" y="332127"/>
            <a:ext cx="16029013" cy="9201350"/>
            <a:chOff x="0" y="0"/>
            <a:chExt cx="21372017" cy="12268467"/>
          </a:xfrm>
        </p:grpSpPr>
        <p:sp>
          <p:nvSpPr>
            <p:cNvPr id="25" name="TextBox 25"/>
            <p:cNvSpPr txBox="1"/>
            <p:nvPr/>
          </p:nvSpPr>
          <p:spPr>
            <a:xfrm>
              <a:off x="491058" y="10361066"/>
              <a:ext cx="5037341" cy="561340"/>
            </a:xfrm>
            <a:prstGeom prst="rect">
              <a:avLst/>
            </a:prstGeom>
          </p:spPr>
          <p:txBody>
            <a:bodyPr lIns="0" tIns="0" rIns="0" bIns="0" rtlCol="0" anchor="t">
              <a:spAutoFit/>
            </a:bodyPr>
            <a:lstStyle/>
            <a:p>
              <a:pPr algn="l">
                <a:lnSpc>
                  <a:spcPts val="1650"/>
                </a:lnSpc>
              </a:pPr>
              <a:r>
                <a:rPr lang="en-US" sz="1200">
                  <a:solidFill>
                    <a:srgbClr val="000000">
                      <a:alpha val="0"/>
                    </a:srgbClr>
                  </a:solidFill>
                  <a:latin typeface="Arimo"/>
                  <a:ea typeface="Arimo"/>
                  <a:cs typeface="Arimo"/>
                  <a:sym typeface="Arimo"/>
                </a:rPr>
                <a:t>(Tomorrow's danger, today's protection. PhonePe is there.)</a:t>
              </a:r>
            </a:p>
          </p:txBody>
        </p:sp>
        <p:sp>
          <p:nvSpPr>
            <p:cNvPr id="26" name="TextBox 26"/>
            <p:cNvSpPr txBox="1"/>
            <p:nvPr/>
          </p:nvSpPr>
          <p:spPr>
            <a:xfrm>
              <a:off x="338658" y="4424680"/>
              <a:ext cx="5340731" cy="561340"/>
            </a:xfrm>
            <a:prstGeom prst="rect">
              <a:avLst/>
            </a:prstGeom>
          </p:spPr>
          <p:txBody>
            <a:bodyPr lIns="0" tIns="0" rIns="0" bIns="0" rtlCol="0" anchor="t">
              <a:spAutoFit/>
            </a:bodyPr>
            <a:lstStyle/>
            <a:p>
              <a:pPr algn="l">
                <a:lnSpc>
                  <a:spcPts val="1650"/>
                </a:lnSpc>
              </a:pPr>
              <a:r>
                <a:rPr lang="en-US" sz="1200">
                  <a:solidFill>
                    <a:srgbClr val="000000">
                      <a:alpha val="0"/>
                    </a:srgbClr>
                  </a:solidFill>
                  <a:latin typeface="Arimo"/>
                  <a:ea typeface="Arimo"/>
                  <a:cs typeface="Arimo"/>
                  <a:sym typeface="Arimo"/>
                </a:rPr>
                <a:t>MSME owners view business risks as "bad luck" rather than manageable financial exposure.</a:t>
              </a:r>
            </a:p>
          </p:txBody>
        </p:sp>
        <p:sp>
          <p:nvSpPr>
            <p:cNvPr id="27" name="TextBox 27"/>
            <p:cNvSpPr txBox="1"/>
            <p:nvPr/>
          </p:nvSpPr>
          <p:spPr>
            <a:xfrm>
              <a:off x="8009471" y="9933521"/>
              <a:ext cx="1746606" cy="415290"/>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Content Strategy</a:t>
              </a:r>
            </a:p>
          </p:txBody>
        </p:sp>
        <p:sp>
          <p:nvSpPr>
            <p:cNvPr id="28" name="TextBox 28"/>
            <p:cNvSpPr txBox="1"/>
            <p:nvPr/>
          </p:nvSpPr>
          <p:spPr>
            <a:xfrm>
              <a:off x="8009471" y="10456926"/>
              <a:ext cx="5356936" cy="429311"/>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Hero Film (TVC): 30s spot in 8 languages featuring</a:t>
              </a:r>
            </a:p>
          </p:txBody>
        </p:sp>
        <p:sp>
          <p:nvSpPr>
            <p:cNvPr id="29" name="TextBox 29"/>
            <p:cNvSpPr txBox="1"/>
            <p:nvPr/>
          </p:nvSpPr>
          <p:spPr>
            <a:xfrm>
              <a:off x="8348142" y="10970489"/>
              <a:ext cx="4781512" cy="186690"/>
            </a:xfrm>
            <a:prstGeom prst="rect">
              <a:avLst/>
            </a:prstGeom>
          </p:spPr>
          <p:txBody>
            <a:bodyPr lIns="0" tIns="0" rIns="0" bIns="0" rtlCol="0" anchor="t">
              <a:spAutoFit/>
            </a:bodyPr>
            <a:lstStyle/>
            <a:p>
              <a:pPr algn="l">
                <a:lnSpc>
                  <a:spcPts val="600"/>
                </a:lnSpc>
              </a:pPr>
              <a:r>
                <a:rPr lang="en-US" sz="1200">
                  <a:solidFill>
                    <a:srgbClr val="000000">
                      <a:alpha val="0"/>
                    </a:srgbClr>
                  </a:solidFill>
                  <a:latin typeface="Arimo"/>
                  <a:ea typeface="Arimo"/>
                  <a:cs typeface="Arimo"/>
                  <a:sym typeface="Arimo"/>
                </a:rPr>
                <a:t>relatable shop owners (Kirana, Hardware, Salon).</a:t>
              </a:r>
            </a:p>
          </p:txBody>
        </p:sp>
        <p:sp>
          <p:nvSpPr>
            <p:cNvPr id="30" name="TextBox 30"/>
            <p:cNvSpPr txBox="1"/>
            <p:nvPr/>
          </p:nvSpPr>
          <p:spPr>
            <a:xfrm>
              <a:off x="8009471" y="11138497"/>
              <a:ext cx="5696674" cy="429311"/>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Voice Notes: WhatsApp audio messages from "trusted</a:t>
              </a:r>
            </a:p>
          </p:txBody>
        </p:sp>
        <p:sp>
          <p:nvSpPr>
            <p:cNvPr id="31" name="TextBox 31"/>
            <p:cNvSpPr txBox="1"/>
            <p:nvPr/>
          </p:nvSpPr>
          <p:spPr>
            <a:xfrm>
              <a:off x="8348142" y="11652047"/>
              <a:ext cx="3400095" cy="186690"/>
            </a:xfrm>
            <a:prstGeom prst="rect">
              <a:avLst/>
            </a:prstGeom>
          </p:spPr>
          <p:txBody>
            <a:bodyPr lIns="0" tIns="0" rIns="0" bIns="0" rtlCol="0" anchor="t">
              <a:spAutoFit/>
            </a:bodyPr>
            <a:lstStyle/>
            <a:p>
              <a:pPr algn="l">
                <a:lnSpc>
                  <a:spcPts val="600"/>
                </a:lnSpc>
              </a:pPr>
              <a:r>
                <a:rPr lang="en-US" sz="1200">
                  <a:solidFill>
                    <a:srgbClr val="000000">
                      <a:alpha val="0"/>
                    </a:srgbClr>
                  </a:solidFill>
                  <a:latin typeface="Arimo"/>
                  <a:ea typeface="Arimo"/>
                  <a:cs typeface="Arimo"/>
                  <a:sym typeface="Arimo"/>
                </a:rPr>
                <a:t>peers" explaining simple coverage.</a:t>
              </a:r>
            </a:p>
          </p:txBody>
        </p:sp>
        <p:sp>
          <p:nvSpPr>
            <p:cNvPr id="32" name="TextBox 32"/>
            <p:cNvSpPr txBox="1"/>
            <p:nvPr/>
          </p:nvSpPr>
          <p:spPr>
            <a:xfrm>
              <a:off x="16429063" y="5033239"/>
              <a:ext cx="130569"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2</a:t>
              </a:r>
            </a:p>
          </p:txBody>
        </p:sp>
        <p:sp>
          <p:nvSpPr>
            <p:cNvPr id="33" name="TextBox 33"/>
            <p:cNvSpPr txBox="1"/>
            <p:nvPr/>
          </p:nvSpPr>
          <p:spPr>
            <a:xfrm>
              <a:off x="16443350" y="3297771"/>
              <a:ext cx="101422"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1</a:t>
              </a:r>
            </a:p>
          </p:txBody>
        </p:sp>
        <p:sp>
          <p:nvSpPr>
            <p:cNvPr id="34" name="TextBox 34"/>
            <p:cNvSpPr txBox="1"/>
            <p:nvPr/>
          </p:nvSpPr>
          <p:spPr>
            <a:xfrm>
              <a:off x="16967200" y="3094368"/>
              <a:ext cx="3033319" cy="67757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Do 1-min Risk Assessment</a:t>
              </a:r>
            </a:p>
            <a:p>
              <a:pPr algn="l">
                <a:lnSpc>
                  <a:spcPts val="2240"/>
                </a:lnSpc>
              </a:pPr>
              <a:r>
                <a:rPr lang="en-US" sz="1600">
                  <a:solidFill>
                    <a:srgbClr val="000000">
                      <a:alpha val="0"/>
                    </a:srgbClr>
                  </a:solidFill>
                  <a:latin typeface="Arimo"/>
                  <a:ea typeface="Arimo"/>
                  <a:cs typeface="Arimo"/>
                  <a:sym typeface="Arimo"/>
                </a:rPr>
                <a:t>Low friction entry point</a:t>
              </a:r>
            </a:p>
          </p:txBody>
        </p:sp>
        <p:sp>
          <p:nvSpPr>
            <p:cNvPr id="35" name="TextBox 35"/>
            <p:cNvSpPr txBox="1"/>
            <p:nvPr/>
          </p:nvSpPr>
          <p:spPr>
            <a:xfrm>
              <a:off x="18695746" y="4044747"/>
              <a:ext cx="181356" cy="415290"/>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a:t>
              </a:r>
            </a:p>
          </p:txBody>
        </p:sp>
        <p:sp>
          <p:nvSpPr>
            <p:cNvPr id="36" name="TextBox 36"/>
            <p:cNvSpPr txBox="1"/>
            <p:nvPr/>
          </p:nvSpPr>
          <p:spPr>
            <a:xfrm>
              <a:off x="16967200" y="4691126"/>
              <a:ext cx="3535807" cy="816470"/>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Get Top-3 Recommendations</a:t>
              </a:r>
            </a:p>
            <a:p>
              <a:pPr algn="l">
                <a:lnSpc>
                  <a:spcPts val="2240"/>
                </a:lnSpc>
              </a:pPr>
              <a:r>
                <a:rPr lang="en-US" sz="1600">
                  <a:solidFill>
                    <a:srgbClr val="000000">
                      <a:alpha val="0"/>
                    </a:srgbClr>
                  </a:solidFill>
                  <a:latin typeface="Arimo"/>
                  <a:ea typeface="Arimo"/>
                  <a:cs typeface="Arimo"/>
                  <a:sym typeface="Arimo"/>
                </a:rPr>
                <a:t>Curated, not overwhelming</a:t>
              </a:r>
            </a:p>
          </p:txBody>
        </p:sp>
        <p:sp>
          <p:nvSpPr>
            <p:cNvPr id="37" name="TextBox 37"/>
            <p:cNvSpPr txBox="1"/>
            <p:nvPr/>
          </p:nvSpPr>
          <p:spPr>
            <a:xfrm>
              <a:off x="18492584" y="1020229"/>
              <a:ext cx="256248"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Pe</a:t>
              </a:r>
            </a:p>
          </p:txBody>
        </p:sp>
        <p:sp>
          <p:nvSpPr>
            <p:cNvPr id="38" name="TextBox 38"/>
            <p:cNvSpPr txBox="1"/>
            <p:nvPr/>
          </p:nvSpPr>
          <p:spPr>
            <a:xfrm>
              <a:off x="18956858" y="1020229"/>
              <a:ext cx="1111212"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Deep Dive</a:t>
              </a:r>
            </a:p>
          </p:txBody>
        </p:sp>
        <p:sp>
          <p:nvSpPr>
            <p:cNvPr id="39" name="TextBox 39"/>
            <p:cNvSpPr txBox="1"/>
            <p:nvPr/>
          </p:nvSpPr>
          <p:spPr>
            <a:xfrm>
              <a:off x="16222129" y="10631653"/>
              <a:ext cx="5110074" cy="568808"/>
            </a:xfrm>
            <a:prstGeom prst="rect">
              <a:avLst/>
            </a:prstGeom>
          </p:spPr>
          <p:txBody>
            <a:bodyPr lIns="0" tIns="0" rIns="0" bIns="0" rtlCol="0" anchor="t">
              <a:spAutoFit/>
            </a:bodyPr>
            <a:lstStyle/>
            <a:p>
              <a:pPr algn="l">
                <a:lnSpc>
                  <a:spcPts val="1650"/>
                </a:lnSpc>
              </a:pPr>
              <a:r>
                <a:rPr lang="en-US" sz="1200">
                  <a:solidFill>
                    <a:srgbClr val="000000">
                      <a:alpha val="0"/>
                    </a:srgbClr>
                  </a:solidFill>
                  <a:latin typeface="Arimo"/>
                  <a:ea typeface="Arimo"/>
                  <a:cs typeface="Arimo"/>
                  <a:sym typeface="Arimo"/>
                </a:rPr>
                <a:t>Drive 500,000 unique Risk Assessment starts in first 90 days.</a:t>
              </a:r>
            </a:p>
          </p:txBody>
        </p:sp>
        <p:sp>
          <p:nvSpPr>
            <p:cNvPr id="40" name="TextBox 40"/>
            <p:cNvSpPr txBox="1"/>
            <p:nvPr/>
          </p:nvSpPr>
          <p:spPr>
            <a:xfrm>
              <a:off x="135471" y="-47625"/>
              <a:ext cx="1429702" cy="291465"/>
            </a:xfrm>
            <a:prstGeom prst="rect">
              <a:avLst/>
            </a:prstGeom>
          </p:spPr>
          <p:txBody>
            <a:bodyPr lIns="0" tIns="0" rIns="0" bIns="0" rtlCol="0" anchor="t">
              <a:spAutoFit/>
            </a:bodyPr>
            <a:lstStyle/>
            <a:p>
              <a:pPr algn="l">
                <a:lnSpc>
                  <a:spcPts val="1777"/>
                </a:lnSpc>
              </a:pPr>
              <a:r>
                <a:rPr lang="en-US" sz="1200">
                  <a:solidFill>
                    <a:srgbClr val="000000">
                      <a:alpha val="0"/>
                    </a:srgbClr>
                  </a:solidFill>
                  <a:latin typeface="Arimo"/>
                  <a:ea typeface="Arimo"/>
                  <a:cs typeface="Arimo"/>
                  <a:sym typeface="Arimo"/>
                </a:rPr>
                <a:t>Campaign 01</a:t>
              </a:r>
            </a:p>
          </p:txBody>
        </p:sp>
        <p:sp>
          <p:nvSpPr>
            <p:cNvPr id="41" name="TextBox 41"/>
            <p:cNvSpPr txBox="1"/>
            <p:nvPr/>
          </p:nvSpPr>
          <p:spPr>
            <a:xfrm>
              <a:off x="1816100" y="-47625"/>
              <a:ext cx="1615630" cy="291465"/>
            </a:xfrm>
            <a:prstGeom prst="rect">
              <a:avLst/>
            </a:prstGeom>
          </p:spPr>
          <p:txBody>
            <a:bodyPr lIns="0" tIns="0" rIns="0" bIns="0" rtlCol="0" anchor="t">
              <a:spAutoFit/>
            </a:bodyPr>
            <a:lstStyle/>
            <a:p>
              <a:pPr algn="l">
                <a:lnSpc>
                  <a:spcPts val="1777"/>
                </a:lnSpc>
              </a:pPr>
              <a:r>
                <a:rPr lang="en-US" sz="1200">
                  <a:solidFill>
                    <a:srgbClr val="000000">
                      <a:alpha val="0"/>
                    </a:srgbClr>
                  </a:solidFill>
                  <a:latin typeface="Arimo"/>
                  <a:ea typeface="Arimo"/>
                  <a:cs typeface="Arimo"/>
                  <a:sym typeface="Arimo"/>
                </a:rPr>
                <a:t>Awareness Hero</a:t>
              </a:r>
            </a:p>
          </p:txBody>
        </p:sp>
        <p:sp>
          <p:nvSpPr>
            <p:cNvPr id="42" name="TextBox 42"/>
            <p:cNvSpPr txBox="1"/>
            <p:nvPr/>
          </p:nvSpPr>
          <p:spPr>
            <a:xfrm>
              <a:off x="0" y="273101"/>
              <a:ext cx="7869276" cy="1082383"/>
            </a:xfrm>
            <a:prstGeom prst="rect">
              <a:avLst/>
            </a:prstGeom>
          </p:spPr>
          <p:txBody>
            <a:bodyPr lIns="0" tIns="0" rIns="0" bIns="0" rtlCol="0" anchor="t">
              <a:spAutoFit/>
            </a:bodyPr>
            <a:lstStyle/>
            <a:p>
              <a:pPr algn="l">
                <a:lnSpc>
                  <a:spcPts val="4443"/>
                </a:lnSpc>
              </a:pPr>
              <a:r>
                <a:rPr lang="en-US" sz="3000">
                  <a:solidFill>
                    <a:srgbClr val="000000">
                      <a:alpha val="0"/>
                    </a:srgbClr>
                  </a:solidFill>
                  <a:latin typeface="Arimo"/>
                  <a:ea typeface="Arimo"/>
                  <a:cs typeface="Arimo"/>
                  <a:sym typeface="Arimo"/>
                </a:rPr>
                <a:t>Apna Business, Apna Suraksha</a:t>
              </a:r>
            </a:p>
            <a:p>
              <a:pPr algn="l">
                <a:lnSpc>
                  <a:spcPts val="2423"/>
                </a:lnSpc>
              </a:pPr>
              <a:r>
                <a:rPr lang="en-US" sz="1400">
                  <a:solidFill>
                    <a:srgbClr val="000000">
                      <a:alpha val="0"/>
                    </a:srgbClr>
                  </a:solidFill>
                  <a:latin typeface="Arimo"/>
                  <a:ea typeface="Arimo"/>
                  <a:cs typeface="Arimo"/>
                  <a:sym typeface="Arimo"/>
                </a:rPr>
                <a:t>Own Business, Own Protection — Emotional vernacular storytelling</a:t>
              </a:r>
            </a:p>
          </p:txBody>
        </p:sp>
        <p:sp>
          <p:nvSpPr>
            <p:cNvPr id="43" name="TextBox 43"/>
            <p:cNvSpPr txBox="1"/>
            <p:nvPr/>
          </p:nvSpPr>
          <p:spPr>
            <a:xfrm>
              <a:off x="338658" y="2840355"/>
              <a:ext cx="5328133" cy="1144905"/>
            </a:xfrm>
            <a:prstGeom prst="rect">
              <a:avLst/>
            </a:prstGeom>
          </p:spPr>
          <p:txBody>
            <a:bodyPr lIns="0" tIns="0" rIns="0" bIns="0" rtlCol="0" anchor="t">
              <a:spAutoFit/>
            </a:bodyPr>
            <a:lstStyle/>
            <a:p>
              <a:pPr algn="l">
                <a:lnSpc>
                  <a:spcPts val="2300"/>
                </a:lnSpc>
              </a:pPr>
              <a:r>
                <a:rPr lang="en-US" sz="1400">
                  <a:solidFill>
                    <a:srgbClr val="000000">
                      <a:alpha val="0"/>
                    </a:srgbClr>
                  </a:solidFill>
                  <a:latin typeface="Arimo"/>
                  <a:ea typeface="Arimo"/>
                  <a:cs typeface="Arimo"/>
                  <a:sym typeface="Arimo"/>
                </a:rPr>
                <a:t>"I protect my family with life insurance, but my business—my family's lifeline—is left to fate/god."</a:t>
              </a:r>
            </a:p>
          </p:txBody>
        </p:sp>
        <p:sp>
          <p:nvSpPr>
            <p:cNvPr id="44" name="TextBox 44"/>
            <p:cNvSpPr txBox="1"/>
            <p:nvPr/>
          </p:nvSpPr>
          <p:spPr>
            <a:xfrm>
              <a:off x="287858" y="7234555"/>
              <a:ext cx="5604040" cy="1525905"/>
            </a:xfrm>
            <a:prstGeom prst="rect">
              <a:avLst/>
            </a:prstGeom>
          </p:spPr>
          <p:txBody>
            <a:bodyPr lIns="0" tIns="0" rIns="0" bIns="0" rtlCol="0" anchor="t">
              <a:spAutoFit/>
            </a:bodyPr>
            <a:lstStyle/>
            <a:p>
              <a:pPr algn="l">
                <a:lnSpc>
                  <a:spcPts val="2300"/>
                </a:lnSpc>
              </a:pPr>
              <a:r>
                <a:rPr lang="en-US" sz="1400" spc="1">
                  <a:solidFill>
                    <a:srgbClr val="000000">
                      <a:alpha val="0"/>
                    </a:srgbClr>
                  </a:solidFill>
                  <a:latin typeface="Arimo"/>
                  <a:ea typeface="Arimo"/>
                  <a:cs typeface="Arimo"/>
                  <a:sym typeface="Arimo"/>
                </a:rPr>
                <a:t>Heartland stories showing a small risk (short circuit, unlocked shutter) turning into a big loss— then the scene rewinds to the moment they</a:t>
              </a:r>
            </a:p>
            <a:p>
              <a:pPr algn="l">
                <a:lnSpc>
                  <a:spcPts val="2100"/>
                </a:lnSpc>
              </a:pPr>
              <a:r>
                <a:rPr lang="en-US" sz="1400">
                  <a:solidFill>
                    <a:srgbClr val="000000">
                      <a:alpha val="0"/>
                    </a:srgbClr>
                  </a:solidFill>
                  <a:latin typeface="Arimo"/>
                  <a:ea typeface="Arimo"/>
                  <a:cs typeface="Arimo"/>
                  <a:sym typeface="Arimo"/>
                </a:rPr>
                <a:t>could have protected it with PhonePe.</a:t>
              </a:r>
            </a:p>
          </p:txBody>
        </p:sp>
        <p:sp>
          <p:nvSpPr>
            <p:cNvPr id="45" name="TextBox 45"/>
            <p:cNvSpPr txBox="1"/>
            <p:nvPr/>
          </p:nvSpPr>
          <p:spPr>
            <a:xfrm>
              <a:off x="491058" y="9130030"/>
              <a:ext cx="4996028" cy="1163434"/>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Key Message (Hindi):</a:t>
              </a:r>
            </a:p>
            <a:p>
              <a:pPr algn="l">
                <a:lnSpc>
                  <a:spcPts val="1499"/>
                </a:lnSpc>
              </a:pPr>
              <a:r>
                <a:rPr lang="en-US" sz="1400">
                  <a:solidFill>
                    <a:srgbClr val="000000">
                      <a:alpha val="0"/>
                    </a:srgbClr>
                  </a:solidFill>
                  <a:latin typeface="Arimo"/>
                  <a:ea typeface="Arimo"/>
                  <a:cs typeface="Arimo"/>
                  <a:sym typeface="Arimo"/>
                </a:rPr>
                <a:t>"Kal ka khatra, aaj ki suraksha. PhonePe hai</a:t>
              </a:r>
            </a:p>
            <a:p>
              <a:pPr algn="l">
                <a:lnSpc>
                  <a:spcPts val="2549"/>
                </a:lnSpc>
              </a:pPr>
              <a:r>
                <a:rPr lang="en-US" sz="1400">
                  <a:solidFill>
                    <a:srgbClr val="000000">
                      <a:alpha val="0"/>
                    </a:srgbClr>
                  </a:solidFill>
                  <a:latin typeface="Arimo"/>
                  <a:ea typeface="Arimo"/>
                  <a:cs typeface="Arimo"/>
                  <a:sym typeface="Arimo"/>
                </a:rPr>
                <a:t>na."</a:t>
              </a:r>
            </a:p>
          </p:txBody>
        </p:sp>
        <p:sp>
          <p:nvSpPr>
            <p:cNvPr id="46" name="TextBox 46"/>
            <p:cNvSpPr txBox="1"/>
            <p:nvPr/>
          </p:nvSpPr>
          <p:spPr>
            <a:xfrm>
              <a:off x="11736134" y="3853993"/>
              <a:ext cx="1759077" cy="1613052"/>
            </a:xfrm>
            <a:prstGeom prst="rect">
              <a:avLst/>
            </a:prstGeom>
          </p:spPr>
          <p:txBody>
            <a:bodyPr lIns="0" tIns="0" rIns="0" bIns="0" rtlCol="0" anchor="t">
              <a:spAutoFit/>
            </a:bodyPr>
            <a:lstStyle/>
            <a:p>
              <a:pPr algn="ctr">
                <a:lnSpc>
                  <a:spcPts val="1800"/>
                </a:lnSpc>
              </a:pPr>
              <a:r>
                <a:rPr lang="en-US" sz="1400">
                  <a:solidFill>
                    <a:srgbClr val="000000">
                      <a:alpha val="0"/>
                    </a:srgbClr>
                  </a:solidFill>
                  <a:latin typeface="Arimo"/>
                  <a:ea typeface="Arimo"/>
                  <a:cs typeface="Arimo"/>
                  <a:sym typeface="Arimo"/>
                </a:rPr>
                <a:t>Apna Business Apni Suraksha</a:t>
              </a:r>
            </a:p>
            <a:p>
              <a:pPr algn="ctr">
                <a:lnSpc>
                  <a:spcPts val="4000"/>
                </a:lnSpc>
              </a:pPr>
              <a:r>
                <a:rPr lang="en-US" sz="1600" spc="8">
                  <a:solidFill>
                    <a:srgbClr val="000000">
                      <a:alpha val="0"/>
                    </a:srgbClr>
                  </a:solidFill>
                  <a:latin typeface="Arimo"/>
                  <a:ea typeface="Arimo"/>
                  <a:cs typeface="Arimo"/>
                  <a:sym typeface="Arimo"/>
                </a:rPr>
                <a:t>Start @</a:t>
              </a:r>
            </a:p>
            <a:p>
              <a:pPr algn="ctr">
                <a:lnSpc>
                  <a:spcPts val="800"/>
                </a:lnSpc>
              </a:pPr>
              <a:r>
                <a:rPr lang="en-US" sz="1600">
                  <a:solidFill>
                    <a:srgbClr val="000000">
                      <a:alpha val="0"/>
                    </a:srgbClr>
                  </a:solidFill>
                  <a:latin typeface="Arimo"/>
                  <a:ea typeface="Arimo"/>
                  <a:cs typeface="Arimo"/>
                  <a:sym typeface="Arimo"/>
                </a:rPr>
                <a:t>₹2/day</a:t>
              </a:r>
            </a:p>
          </p:txBody>
        </p:sp>
        <p:sp>
          <p:nvSpPr>
            <p:cNvPr id="47" name="TextBox 47"/>
            <p:cNvSpPr txBox="1"/>
            <p:nvPr/>
          </p:nvSpPr>
          <p:spPr>
            <a:xfrm>
              <a:off x="16910050" y="7839964"/>
              <a:ext cx="505104" cy="332105"/>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75%</a:t>
              </a:r>
            </a:p>
          </p:txBody>
        </p:sp>
        <p:sp>
          <p:nvSpPr>
            <p:cNvPr id="48" name="TextBox 48"/>
            <p:cNvSpPr txBox="1"/>
            <p:nvPr/>
          </p:nvSpPr>
          <p:spPr>
            <a:xfrm>
              <a:off x="18897600" y="7838846"/>
              <a:ext cx="523050" cy="332105"/>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35%</a:t>
              </a:r>
            </a:p>
          </p:txBody>
        </p:sp>
        <p:sp>
          <p:nvSpPr>
            <p:cNvPr id="49" name="TextBox 49"/>
            <p:cNvSpPr txBox="1"/>
            <p:nvPr/>
          </p:nvSpPr>
          <p:spPr>
            <a:xfrm>
              <a:off x="20402550" y="7838618"/>
              <a:ext cx="478422" cy="332562"/>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12%</a:t>
              </a:r>
            </a:p>
          </p:txBody>
        </p:sp>
        <p:sp>
          <p:nvSpPr>
            <p:cNvPr id="50" name="TextBox 50"/>
            <p:cNvSpPr txBox="1"/>
            <p:nvPr/>
          </p:nvSpPr>
          <p:spPr>
            <a:xfrm>
              <a:off x="338658" y="2459558"/>
              <a:ext cx="1711058" cy="267970"/>
            </a:xfrm>
            <a:prstGeom prst="rect">
              <a:avLst/>
            </a:prstGeom>
          </p:spPr>
          <p:txBody>
            <a:bodyPr lIns="0" tIns="0" rIns="0" bIns="0" rtlCol="0" anchor="t">
              <a:spAutoFit/>
            </a:bodyPr>
            <a:lstStyle/>
            <a:p>
              <a:pPr algn="l">
                <a:lnSpc>
                  <a:spcPts val="1540"/>
                </a:lnSpc>
              </a:pPr>
              <a:r>
                <a:rPr lang="en-US" sz="1100" spc="55">
                  <a:solidFill>
                    <a:srgbClr val="000000">
                      <a:alpha val="0"/>
                    </a:srgbClr>
                  </a:solidFill>
                  <a:latin typeface="Arimo"/>
                  <a:ea typeface="Arimo"/>
                  <a:cs typeface="Arimo"/>
                  <a:sym typeface="Arimo"/>
                </a:rPr>
                <a:t>Core Insight</a:t>
              </a:r>
            </a:p>
          </p:txBody>
        </p:sp>
        <p:sp>
          <p:nvSpPr>
            <p:cNvPr id="51" name="TextBox 51"/>
            <p:cNvSpPr txBox="1"/>
            <p:nvPr/>
          </p:nvSpPr>
          <p:spPr>
            <a:xfrm>
              <a:off x="287858" y="6223838"/>
              <a:ext cx="3360039" cy="841781"/>
            </a:xfrm>
            <a:prstGeom prst="rect">
              <a:avLst/>
            </a:prstGeom>
          </p:spPr>
          <p:txBody>
            <a:bodyPr lIns="0" tIns="0" rIns="0" bIns="0" rtlCol="0" anchor="t">
              <a:spAutoFit/>
            </a:bodyPr>
            <a:lstStyle/>
            <a:p>
              <a:pPr algn="l">
                <a:lnSpc>
                  <a:spcPts val="1540"/>
                </a:lnSpc>
              </a:pPr>
              <a:r>
                <a:rPr lang="en-US" sz="1100" spc="48">
                  <a:solidFill>
                    <a:srgbClr val="000000">
                      <a:alpha val="0"/>
                    </a:srgbClr>
                  </a:solidFill>
                  <a:latin typeface="Arimo"/>
                  <a:ea typeface="Arimo"/>
                  <a:cs typeface="Arimo"/>
                  <a:sym typeface="Arimo"/>
                </a:rPr>
                <a:t>Creative Concept</a:t>
              </a:r>
            </a:p>
            <a:p>
              <a:pPr algn="l">
                <a:lnSpc>
                  <a:spcPts val="2520"/>
                </a:lnSpc>
              </a:pPr>
              <a:r>
                <a:rPr lang="en-US" sz="1800">
                  <a:solidFill>
                    <a:srgbClr val="000000">
                      <a:alpha val="0"/>
                    </a:srgbClr>
                  </a:solidFill>
                  <a:latin typeface="Arimo"/>
                  <a:ea typeface="Arimo"/>
                  <a:cs typeface="Arimo"/>
                  <a:sym typeface="Arimo"/>
                </a:rPr>
                <a:t>The "Rewind" Moment</a:t>
              </a:r>
            </a:p>
          </p:txBody>
        </p:sp>
        <p:sp>
          <p:nvSpPr>
            <p:cNvPr id="52" name="TextBox 52"/>
            <p:cNvSpPr txBox="1"/>
            <p:nvPr/>
          </p:nvSpPr>
          <p:spPr>
            <a:xfrm>
              <a:off x="7721600" y="2050440"/>
              <a:ext cx="2995270" cy="267970"/>
            </a:xfrm>
            <a:prstGeom prst="rect">
              <a:avLst/>
            </a:prstGeom>
          </p:spPr>
          <p:txBody>
            <a:bodyPr lIns="0" tIns="0" rIns="0" bIns="0" rtlCol="0" anchor="t">
              <a:spAutoFit/>
            </a:bodyPr>
            <a:lstStyle/>
            <a:p>
              <a:pPr algn="l">
                <a:lnSpc>
                  <a:spcPts val="1540"/>
                </a:lnSpc>
              </a:pPr>
              <a:r>
                <a:rPr lang="en-US" sz="1100" spc="53">
                  <a:solidFill>
                    <a:srgbClr val="000000">
                      <a:alpha val="0"/>
                    </a:srgbClr>
                  </a:solidFill>
                  <a:latin typeface="Arimo"/>
                  <a:ea typeface="Arimo"/>
                  <a:cs typeface="Arimo"/>
                  <a:sym typeface="Arimo"/>
                </a:rPr>
                <a:t>Key Assets &amp; Channels</a:t>
              </a:r>
            </a:p>
          </p:txBody>
        </p:sp>
        <p:sp>
          <p:nvSpPr>
            <p:cNvPr id="53" name="TextBox 53"/>
            <p:cNvSpPr txBox="1"/>
            <p:nvPr/>
          </p:nvSpPr>
          <p:spPr>
            <a:xfrm>
              <a:off x="16002000" y="2471217"/>
              <a:ext cx="1797825" cy="273063"/>
            </a:xfrm>
            <a:prstGeom prst="rect">
              <a:avLst/>
            </a:prstGeom>
          </p:spPr>
          <p:txBody>
            <a:bodyPr lIns="0" tIns="0" rIns="0" bIns="0" rtlCol="0" anchor="t">
              <a:spAutoFit/>
            </a:bodyPr>
            <a:lstStyle/>
            <a:p>
              <a:pPr algn="l">
                <a:lnSpc>
                  <a:spcPts val="1540"/>
                </a:lnSpc>
              </a:pPr>
              <a:r>
                <a:rPr lang="en-US" sz="1100" spc="34">
                  <a:solidFill>
                    <a:srgbClr val="000000">
                      <a:alpha val="0"/>
                    </a:srgbClr>
                  </a:solidFill>
                  <a:latin typeface="Arimo"/>
                  <a:ea typeface="Arimo"/>
                  <a:cs typeface="Arimo"/>
                  <a:sym typeface="Arimo"/>
                </a:rPr>
                <a:t>CTA Strategy</a:t>
              </a:r>
            </a:p>
          </p:txBody>
        </p:sp>
        <p:sp>
          <p:nvSpPr>
            <p:cNvPr id="54" name="TextBox 54"/>
            <p:cNvSpPr txBox="1"/>
            <p:nvPr/>
          </p:nvSpPr>
          <p:spPr>
            <a:xfrm>
              <a:off x="16002000" y="7005472"/>
              <a:ext cx="2264321" cy="269354"/>
            </a:xfrm>
            <a:prstGeom prst="rect">
              <a:avLst/>
            </a:prstGeom>
          </p:spPr>
          <p:txBody>
            <a:bodyPr lIns="0" tIns="0" rIns="0" bIns="0" rtlCol="0" anchor="t">
              <a:spAutoFit/>
            </a:bodyPr>
            <a:lstStyle/>
            <a:p>
              <a:pPr algn="l">
                <a:lnSpc>
                  <a:spcPts val="1540"/>
                </a:lnSpc>
              </a:pPr>
              <a:r>
                <a:rPr lang="en-US" sz="1100" spc="55">
                  <a:solidFill>
                    <a:srgbClr val="000000">
                      <a:alpha val="0"/>
                    </a:srgbClr>
                  </a:solidFill>
                  <a:latin typeface="Arimo"/>
                  <a:ea typeface="Arimo"/>
                  <a:cs typeface="Arimo"/>
                  <a:sym typeface="Arimo"/>
                </a:rPr>
                <a:t>Success Metrics</a:t>
              </a:r>
            </a:p>
          </p:txBody>
        </p:sp>
        <p:sp>
          <p:nvSpPr>
            <p:cNvPr id="55" name="TextBox 55"/>
            <p:cNvSpPr txBox="1"/>
            <p:nvPr/>
          </p:nvSpPr>
          <p:spPr>
            <a:xfrm>
              <a:off x="440258" y="11493297"/>
              <a:ext cx="1284414" cy="372745"/>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Emotional</a:t>
              </a:r>
            </a:p>
          </p:txBody>
        </p:sp>
        <p:sp>
          <p:nvSpPr>
            <p:cNvPr id="56" name="TextBox 56"/>
            <p:cNvSpPr txBox="1"/>
            <p:nvPr/>
          </p:nvSpPr>
          <p:spPr>
            <a:xfrm>
              <a:off x="2150529" y="11489322"/>
              <a:ext cx="1211859" cy="372745"/>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Relatable</a:t>
              </a:r>
            </a:p>
          </p:txBody>
        </p:sp>
        <p:sp>
          <p:nvSpPr>
            <p:cNvPr id="57" name="TextBox 57"/>
            <p:cNvSpPr txBox="1"/>
            <p:nvPr/>
          </p:nvSpPr>
          <p:spPr>
            <a:xfrm>
              <a:off x="3784587" y="11470272"/>
              <a:ext cx="1186980" cy="798195"/>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Solution- Oriented</a:t>
              </a:r>
            </a:p>
          </p:txBody>
        </p:sp>
        <p:sp>
          <p:nvSpPr>
            <p:cNvPr id="58" name="TextBox 58"/>
            <p:cNvSpPr txBox="1"/>
            <p:nvPr/>
          </p:nvSpPr>
          <p:spPr>
            <a:xfrm>
              <a:off x="9182862" y="5008791"/>
              <a:ext cx="211582" cy="265430"/>
            </a:xfrm>
            <a:prstGeom prst="rect">
              <a:avLst/>
            </a:prstGeom>
          </p:spPr>
          <p:txBody>
            <a:bodyPr lIns="0" tIns="0" rIns="0" bIns="0" rtlCol="0" anchor="t">
              <a:spAutoFit/>
            </a:bodyPr>
            <a:lstStyle/>
            <a:p>
              <a:pPr algn="l">
                <a:lnSpc>
                  <a:spcPts val="1271"/>
                </a:lnSpc>
              </a:pPr>
              <a:r>
                <a:rPr lang="en-US" sz="1400">
                  <a:solidFill>
                    <a:srgbClr val="000000">
                      <a:alpha val="0"/>
                    </a:srgbClr>
                  </a:solidFill>
                  <a:latin typeface="Arimo"/>
                  <a:ea typeface="Arimo"/>
                  <a:cs typeface="Arimo"/>
                  <a:sym typeface="Arimo"/>
                </a:rPr>
                <a:t></a:t>
              </a:r>
            </a:p>
          </p:txBody>
        </p:sp>
        <p:sp>
          <p:nvSpPr>
            <p:cNvPr id="59" name="TextBox 59"/>
            <p:cNvSpPr txBox="1"/>
            <p:nvPr/>
          </p:nvSpPr>
          <p:spPr>
            <a:xfrm>
              <a:off x="8478025" y="5227637"/>
              <a:ext cx="1358900" cy="1320483"/>
            </a:xfrm>
            <a:prstGeom prst="rect">
              <a:avLst/>
            </a:prstGeom>
          </p:spPr>
          <p:txBody>
            <a:bodyPr lIns="0" tIns="0" rIns="0" bIns="0" rtlCol="0" anchor="t">
              <a:spAutoFit/>
            </a:bodyPr>
            <a:lstStyle/>
            <a:p>
              <a:pPr algn="l">
                <a:lnSpc>
                  <a:spcPts val="1452"/>
                </a:lnSpc>
              </a:pPr>
              <a:r>
                <a:rPr lang="en-US" sz="1600">
                  <a:solidFill>
                    <a:srgbClr val="000000">
                      <a:alpha val="0"/>
                    </a:srgbClr>
                  </a:solidFill>
                  <a:latin typeface="Arimo"/>
                  <a:ea typeface="Arimo"/>
                  <a:cs typeface="Arimo"/>
                  <a:sym typeface="Arimo"/>
                </a:rPr>
                <a:t>Rewind...</a:t>
              </a:r>
            </a:p>
            <a:p>
              <a:pPr algn="l">
                <a:lnSpc>
                  <a:spcPts val="2590"/>
                </a:lnSpc>
              </a:pPr>
              <a:r>
                <a:rPr lang="en-US" sz="1600">
                  <a:solidFill>
                    <a:srgbClr val="000000">
                      <a:alpha val="0"/>
                    </a:srgbClr>
                  </a:solidFill>
                  <a:latin typeface="Arimo"/>
                  <a:ea typeface="Arimo"/>
                  <a:cs typeface="Arimo"/>
                  <a:sym typeface="Arimo"/>
                </a:rPr>
                <a:t>Get</a:t>
              </a:r>
            </a:p>
            <a:p>
              <a:pPr algn="l">
                <a:lnSpc>
                  <a:spcPts val="1460"/>
                </a:lnSpc>
              </a:pPr>
              <a:r>
                <a:rPr lang="en-US" sz="1600">
                  <a:solidFill>
                    <a:srgbClr val="000000">
                      <a:alpha val="0"/>
                    </a:srgbClr>
                  </a:solidFill>
                  <a:latin typeface="Arimo"/>
                  <a:ea typeface="Arimo"/>
                  <a:cs typeface="Arimo"/>
                  <a:sym typeface="Arimo"/>
                </a:rPr>
                <a:t>covered in</a:t>
              </a:r>
            </a:p>
            <a:p>
              <a:pPr algn="l">
                <a:lnSpc>
                  <a:spcPts val="2440"/>
                </a:lnSpc>
              </a:pPr>
              <a:r>
                <a:rPr lang="en-US" sz="1600">
                  <a:solidFill>
                    <a:srgbClr val="000000">
                      <a:alpha val="0"/>
                    </a:srgbClr>
                  </a:solidFill>
                  <a:latin typeface="Arimo"/>
                  <a:ea typeface="Arimo"/>
                  <a:cs typeface="Arimo"/>
                  <a:sym typeface="Arimo"/>
                </a:rPr>
                <a:t>2 mins</a:t>
              </a:r>
            </a:p>
          </p:txBody>
        </p:sp>
        <p:sp>
          <p:nvSpPr>
            <p:cNvPr id="60" name="TextBox 60"/>
            <p:cNvSpPr txBox="1"/>
            <p:nvPr/>
          </p:nvSpPr>
          <p:spPr>
            <a:xfrm>
              <a:off x="8412315" y="7874203"/>
              <a:ext cx="1715046" cy="291465"/>
            </a:xfrm>
            <a:prstGeom prst="rect">
              <a:avLst/>
            </a:prstGeom>
          </p:spPr>
          <p:txBody>
            <a:bodyPr lIns="0" tIns="0" rIns="0" bIns="0" rtlCol="0" anchor="t">
              <a:spAutoFit/>
            </a:bodyPr>
            <a:lstStyle/>
            <a:p>
              <a:pPr algn="l">
                <a:lnSpc>
                  <a:spcPts val="1720"/>
                </a:lnSpc>
              </a:pPr>
              <a:r>
                <a:rPr lang="en-US" sz="1200">
                  <a:solidFill>
                    <a:srgbClr val="000000">
                      <a:alpha val="0"/>
                    </a:srgbClr>
                  </a:solidFill>
                  <a:latin typeface="Arimo"/>
                  <a:ea typeface="Arimo"/>
                  <a:cs typeface="Arimo"/>
                  <a:sym typeface="Arimo"/>
                </a:rPr>
                <a:t>Vernacular Reels</a:t>
              </a:r>
            </a:p>
          </p:txBody>
        </p:sp>
        <p:sp>
          <p:nvSpPr>
            <p:cNvPr id="61" name="TextBox 61"/>
            <p:cNvSpPr txBox="1"/>
            <p:nvPr/>
          </p:nvSpPr>
          <p:spPr>
            <a:xfrm>
              <a:off x="11350917" y="7862761"/>
              <a:ext cx="1897634" cy="1099439"/>
            </a:xfrm>
            <a:prstGeom prst="rect">
              <a:avLst/>
            </a:prstGeom>
          </p:spPr>
          <p:txBody>
            <a:bodyPr lIns="0" tIns="0" rIns="0" bIns="0" rtlCol="0" anchor="t">
              <a:spAutoFit/>
            </a:bodyPr>
            <a:lstStyle/>
            <a:p>
              <a:pPr algn="l">
                <a:lnSpc>
                  <a:spcPts val="1720"/>
                </a:lnSpc>
              </a:pPr>
              <a:r>
                <a:rPr lang="en-US" sz="1200">
                  <a:solidFill>
                    <a:srgbClr val="000000">
                      <a:alpha val="0"/>
                    </a:srgbClr>
                  </a:solidFill>
                  <a:latin typeface="Arimo"/>
                  <a:ea typeface="Arimo"/>
                  <a:cs typeface="Arimo"/>
                  <a:sym typeface="Arimo"/>
                </a:rPr>
                <a:t>Market OOH</a:t>
              </a:r>
            </a:p>
            <a:p>
              <a:pPr algn="l">
                <a:lnSpc>
                  <a:spcPts val="2294"/>
                </a:lnSpc>
              </a:pPr>
              <a:r>
                <a:rPr lang="en-US" sz="1600">
                  <a:solidFill>
                    <a:srgbClr val="000000">
                      <a:alpha val="0"/>
                    </a:srgbClr>
                  </a:solidFill>
                  <a:latin typeface="Arimo"/>
                  <a:ea typeface="Arimo"/>
                  <a:cs typeface="Arimo"/>
                  <a:sym typeface="Arimo"/>
                </a:rPr>
                <a:t>Mandi Gates &amp;</a:t>
              </a:r>
            </a:p>
            <a:p>
              <a:pPr algn="l">
                <a:lnSpc>
                  <a:spcPts val="2563"/>
                </a:lnSpc>
              </a:pPr>
              <a:r>
                <a:rPr lang="en-US" sz="1600">
                  <a:solidFill>
                    <a:srgbClr val="000000">
                      <a:alpha val="0"/>
                    </a:srgbClr>
                  </a:solidFill>
                  <a:latin typeface="Arimo"/>
                  <a:ea typeface="Arimo"/>
                  <a:cs typeface="Arimo"/>
                  <a:sym typeface="Arimo"/>
                </a:rPr>
                <a:t>Shop Shutters</a:t>
              </a:r>
            </a:p>
          </p:txBody>
        </p:sp>
        <p:sp>
          <p:nvSpPr>
            <p:cNvPr id="62" name="TextBox 62"/>
            <p:cNvSpPr txBox="1"/>
            <p:nvPr/>
          </p:nvSpPr>
          <p:spPr>
            <a:xfrm>
              <a:off x="8009128" y="8178013"/>
              <a:ext cx="2040623" cy="779145"/>
            </a:xfrm>
            <a:prstGeom prst="rect">
              <a:avLst/>
            </a:prstGeom>
          </p:spPr>
          <p:txBody>
            <a:bodyPr lIns="0" tIns="0" rIns="0" bIns="0" rtlCol="0" anchor="t">
              <a:spAutoFit/>
            </a:bodyPr>
            <a:lstStyle/>
            <a:p>
              <a:pPr algn="l">
                <a:lnSpc>
                  <a:spcPts val="2294"/>
                </a:lnSpc>
              </a:pPr>
              <a:r>
                <a:rPr lang="en-US" sz="1600">
                  <a:solidFill>
                    <a:srgbClr val="000000">
                      <a:alpha val="0"/>
                    </a:srgbClr>
                  </a:solidFill>
                  <a:latin typeface="Arimo"/>
                  <a:ea typeface="Arimo"/>
                  <a:cs typeface="Arimo"/>
                  <a:sym typeface="Arimo"/>
                </a:rPr>
                <a:t>Meta / YouTube</a:t>
              </a:r>
            </a:p>
            <a:p>
              <a:pPr algn="l">
                <a:lnSpc>
                  <a:spcPts val="2563"/>
                </a:lnSpc>
              </a:pPr>
              <a:r>
                <a:rPr lang="en-US" sz="1600">
                  <a:solidFill>
                    <a:srgbClr val="000000">
                      <a:alpha val="0"/>
                    </a:srgbClr>
                  </a:solidFill>
                  <a:latin typeface="Arimo"/>
                  <a:ea typeface="Arimo"/>
                  <a:cs typeface="Arimo"/>
                  <a:sym typeface="Arimo"/>
                </a:rPr>
                <a:t>Shorts</a:t>
              </a:r>
            </a:p>
          </p:txBody>
        </p:sp>
        <p:sp>
          <p:nvSpPr>
            <p:cNvPr id="63" name="TextBox 63"/>
            <p:cNvSpPr txBox="1"/>
            <p:nvPr/>
          </p:nvSpPr>
          <p:spPr>
            <a:xfrm>
              <a:off x="9876371" y="9855733"/>
              <a:ext cx="1858823" cy="544728"/>
            </a:xfrm>
            <a:prstGeom prst="rect">
              <a:avLst/>
            </a:prstGeom>
          </p:spPr>
          <p:txBody>
            <a:bodyPr lIns="0" tIns="0" rIns="0" bIns="0" rtlCol="0" anchor="t">
              <a:spAutoFit/>
            </a:bodyPr>
            <a:lstStyle/>
            <a:p>
              <a:pPr algn="l">
                <a:lnSpc>
                  <a:spcPts val="4000"/>
                </a:lnSpc>
              </a:pPr>
              <a:r>
                <a:rPr lang="en-US" sz="1600">
                  <a:solidFill>
                    <a:srgbClr val="000000">
                      <a:alpha val="0"/>
                    </a:srgbClr>
                  </a:solidFill>
                  <a:latin typeface="Arimo"/>
                  <a:ea typeface="Arimo"/>
                  <a:cs typeface="Arimo"/>
                  <a:sym typeface="Arimo"/>
                </a:rPr>
                <a:t>Phase 1 Focus</a:t>
              </a:r>
            </a:p>
          </p:txBody>
        </p:sp>
        <p:sp>
          <p:nvSpPr>
            <p:cNvPr id="64" name="TextBox 64"/>
            <p:cNvSpPr txBox="1"/>
            <p:nvPr/>
          </p:nvSpPr>
          <p:spPr>
            <a:xfrm>
              <a:off x="11927002" y="2953283"/>
              <a:ext cx="1344790" cy="798728"/>
            </a:xfrm>
            <a:prstGeom prst="rect">
              <a:avLst/>
            </a:prstGeom>
          </p:spPr>
          <p:txBody>
            <a:bodyPr lIns="0" tIns="0" rIns="0" bIns="0" rtlCol="0" anchor="t">
              <a:spAutoFit/>
            </a:bodyPr>
            <a:lstStyle/>
            <a:p>
              <a:pPr algn="ctr">
                <a:lnSpc>
                  <a:spcPts val="2400"/>
                </a:lnSpc>
              </a:pPr>
              <a:r>
                <a:rPr lang="en-US" sz="1600">
                  <a:solidFill>
                    <a:srgbClr val="000000">
                      <a:alpha val="0"/>
                    </a:srgbClr>
                  </a:solidFill>
                  <a:latin typeface="Arimo"/>
                  <a:ea typeface="Arimo"/>
                  <a:cs typeface="Arimo"/>
                  <a:sym typeface="Arimo"/>
                </a:rPr>
                <a:t>Shop Insurance</a:t>
              </a:r>
            </a:p>
          </p:txBody>
        </p:sp>
        <p:sp>
          <p:nvSpPr>
            <p:cNvPr id="65" name="TextBox 65"/>
            <p:cNvSpPr txBox="1"/>
            <p:nvPr/>
          </p:nvSpPr>
          <p:spPr>
            <a:xfrm>
              <a:off x="16002800" y="8729193"/>
              <a:ext cx="5369230" cy="393814"/>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Video CompletionClick-to-RiskBrand Lift</a:t>
              </a:r>
            </a:p>
          </p:txBody>
        </p:sp>
        <p:sp>
          <p:nvSpPr>
            <p:cNvPr id="66" name="TextBox 66"/>
            <p:cNvSpPr txBox="1"/>
            <p:nvPr/>
          </p:nvSpPr>
          <p:spPr>
            <a:xfrm>
              <a:off x="16864140" y="9135593"/>
              <a:ext cx="664502" cy="393814"/>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Rate </a:t>
              </a:r>
            </a:p>
          </p:txBody>
        </p:sp>
        <p:sp>
          <p:nvSpPr>
            <p:cNvPr id="67" name="TextBox 67"/>
            <p:cNvSpPr txBox="1"/>
            <p:nvPr/>
          </p:nvSpPr>
          <p:spPr>
            <a:xfrm>
              <a:off x="18720067" y="9135593"/>
              <a:ext cx="893254" cy="393814"/>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Report</a:t>
              </a:r>
            </a:p>
          </p:txBody>
        </p:sp>
        <p:sp>
          <p:nvSpPr>
            <p:cNvPr id="68" name="TextBox 68"/>
            <p:cNvSpPr txBox="1"/>
            <p:nvPr/>
          </p:nvSpPr>
          <p:spPr>
            <a:xfrm>
              <a:off x="20198956" y="9135593"/>
              <a:ext cx="894613" cy="393814"/>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(Trust)</a:t>
              </a:r>
            </a:p>
          </p:txBody>
        </p:sp>
        <p:sp>
          <p:nvSpPr>
            <p:cNvPr id="69" name="TextBox 69"/>
            <p:cNvSpPr txBox="1"/>
            <p:nvPr/>
          </p:nvSpPr>
          <p:spPr>
            <a:xfrm>
              <a:off x="16222129" y="10009200"/>
              <a:ext cx="1820774" cy="552133"/>
            </a:xfrm>
            <a:prstGeom prst="rect">
              <a:avLst/>
            </a:prstGeom>
          </p:spPr>
          <p:txBody>
            <a:bodyPr lIns="0" tIns="0" rIns="0" bIns="0" rtlCol="0" anchor="t">
              <a:spAutoFit/>
            </a:bodyPr>
            <a:lstStyle/>
            <a:p>
              <a:pPr algn="l">
                <a:lnSpc>
                  <a:spcPts val="4000"/>
                </a:lnSpc>
              </a:pPr>
              <a:r>
                <a:rPr lang="en-US" sz="1600" spc="1">
                  <a:solidFill>
                    <a:srgbClr val="000000">
                      <a:alpha val="0"/>
                    </a:srgbClr>
                  </a:solidFill>
                  <a:latin typeface="Arimo"/>
                  <a:ea typeface="Arimo"/>
                  <a:cs typeface="Arimo"/>
                  <a:sym typeface="Arimo"/>
                </a:rPr>
                <a:t>Primary Goal:</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5" y="-44453"/>
            <a:ext cx="16351253" cy="1692278"/>
          </a:xfrm>
          <a:custGeom>
            <a:avLst/>
            <a:gdLst/>
            <a:ahLst/>
            <a:cxnLst/>
            <a:rect l="l" t="t" r="r" b="b"/>
            <a:pathLst>
              <a:path w="16351253" h="1692278">
                <a:moveTo>
                  <a:pt x="0" y="0"/>
                </a:moveTo>
                <a:lnTo>
                  <a:pt x="16351253" y="0"/>
                </a:lnTo>
                <a:lnTo>
                  <a:pt x="16351253" y="1692278"/>
                </a:lnTo>
                <a:lnTo>
                  <a:pt x="0" y="16922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44494" y="1873253"/>
            <a:ext cx="5613406" cy="2632710"/>
          </a:xfrm>
          <a:custGeom>
            <a:avLst/>
            <a:gdLst/>
            <a:ahLst/>
            <a:cxnLst/>
            <a:rect l="l" t="t" r="r" b="b"/>
            <a:pathLst>
              <a:path w="5613406" h="2632710">
                <a:moveTo>
                  <a:pt x="0" y="0"/>
                </a:moveTo>
                <a:lnTo>
                  <a:pt x="5613406" y="0"/>
                </a:lnTo>
                <a:lnTo>
                  <a:pt x="5613406" y="2632710"/>
                </a:lnTo>
                <a:lnTo>
                  <a:pt x="0" y="2632710"/>
                </a:lnTo>
                <a:lnTo>
                  <a:pt x="0" y="0"/>
                </a:lnTo>
                <a:close/>
              </a:path>
            </a:pathLst>
          </a:custGeom>
          <a:blipFill>
            <a:blip r:embed="rId4"/>
            <a:stretch>
              <a:fillRect/>
            </a:stretch>
          </a:blipFill>
        </p:spPr>
        <p:txBody>
          <a:bodyPr/>
          <a:lstStyle/>
          <a:p>
            <a:endParaRPr lang="en-IN"/>
          </a:p>
        </p:txBody>
      </p:sp>
      <p:sp>
        <p:nvSpPr>
          <p:cNvPr id="4" name="Freeform 4"/>
          <p:cNvSpPr/>
          <p:nvPr/>
        </p:nvSpPr>
        <p:spPr>
          <a:xfrm>
            <a:off x="504825" y="1895475"/>
            <a:ext cx="5495925" cy="2505075"/>
          </a:xfrm>
          <a:custGeom>
            <a:avLst/>
            <a:gdLst/>
            <a:ahLst/>
            <a:cxnLst/>
            <a:rect l="l" t="t" r="r" b="b"/>
            <a:pathLst>
              <a:path w="5495925" h="2505075">
                <a:moveTo>
                  <a:pt x="0" y="0"/>
                </a:moveTo>
                <a:lnTo>
                  <a:pt x="5495925" y="0"/>
                </a:lnTo>
                <a:lnTo>
                  <a:pt x="5495925" y="2505075"/>
                </a:lnTo>
                <a:lnTo>
                  <a:pt x="0" y="2505075"/>
                </a:lnTo>
                <a:lnTo>
                  <a:pt x="0" y="0"/>
                </a:lnTo>
                <a:close/>
              </a:path>
            </a:pathLst>
          </a:custGeom>
          <a:blipFill>
            <a:blip r:embed="rId5"/>
            <a:stretch>
              <a:fillRect/>
            </a:stretch>
          </a:blipFill>
        </p:spPr>
        <p:txBody>
          <a:bodyPr/>
          <a:lstStyle/>
          <a:p>
            <a:endParaRPr lang="en-IN"/>
          </a:p>
        </p:txBody>
      </p:sp>
      <p:sp>
        <p:nvSpPr>
          <p:cNvPr id="5" name="Freeform 5"/>
          <p:cNvSpPr/>
          <p:nvPr/>
        </p:nvSpPr>
        <p:spPr>
          <a:xfrm>
            <a:off x="507997" y="1885950"/>
            <a:ext cx="5486400" cy="2505713"/>
          </a:xfrm>
          <a:custGeom>
            <a:avLst/>
            <a:gdLst/>
            <a:ahLst/>
            <a:cxnLst/>
            <a:rect l="l" t="t" r="r" b="b"/>
            <a:pathLst>
              <a:path w="5486400" h="2505713">
                <a:moveTo>
                  <a:pt x="0" y="0"/>
                </a:moveTo>
                <a:lnTo>
                  <a:pt x="5486400" y="0"/>
                </a:lnTo>
                <a:lnTo>
                  <a:pt x="5486400" y="2505713"/>
                </a:lnTo>
                <a:lnTo>
                  <a:pt x="0" y="25057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485775" y="4733925"/>
            <a:ext cx="5534025" cy="5248275"/>
          </a:xfrm>
          <a:custGeom>
            <a:avLst/>
            <a:gdLst/>
            <a:ahLst/>
            <a:cxnLst/>
            <a:rect l="l" t="t" r="r" b="b"/>
            <a:pathLst>
              <a:path w="5534025" h="5248275">
                <a:moveTo>
                  <a:pt x="0" y="0"/>
                </a:moveTo>
                <a:lnTo>
                  <a:pt x="5534025" y="0"/>
                </a:lnTo>
                <a:lnTo>
                  <a:pt x="5534025" y="5248275"/>
                </a:lnTo>
                <a:lnTo>
                  <a:pt x="0" y="5248275"/>
                </a:lnTo>
                <a:lnTo>
                  <a:pt x="0" y="0"/>
                </a:lnTo>
                <a:close/>
              </a:path>
            </a:pathLst>
          </a:custGeom>
          <a:blipFill>
            <a:blip r:embed="rId8"/>
            <a:stretch>
              <a:fillRect/>
            </a:stretch>
          </a:blipFill>
        </p:spPr>
        <p:txBody>
          <a:bodyPr/>
          <a:lstStyle/>
          <a:p>
            <a:endParaRPr lang="en-IN"/>
          </a:p>
        </p:txBody>
      </p:sp>
      <p:sp>
        <p:nvSpPr>
          <p:cNvPr id="7" name="Freeform 7"/>
          <p:cNvSpPr/>
          <p:nvPr/>
        </p:nvSpPr>
        <p:spPr>
          <a:xfrm>
            <a:off x="460372" y="4648838"/>
            <a:ext cx="5581650" cy="5336543"/>
          </a:xfrm>
          <a:custGeom>
            <a:avLst/>
            <a:gdLst/>
            <a:ahLst/>
            <a:cxnLst/>
            <a:rect l="l" t="t" r="r" b="b"/>
            <a:pathLst>
              <a:path w="5581650" h="5336543">
                <a:moveTo>
                  <a:pt x="0" y="0"/>
                </a:moveTo>
                <a:lnTo>
                  <a:pt x="5581650" y="0"/>
                </a:lnTo>
                <a:lnTo>
                  <a:pt x="5581650" y="5336543"/>
                </a:lnTo>
                <a:lnTo>
                  <a:pt x="0" y="53365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6353118" y="1873253"/>
            <a:ext cx="2282495" cy="234953"/>
          </a:xfrm>
          <a:custGeom>
            <a:avLst/>
            <a:gdLst/>
            <a:ahLst/>
            <a:cxnLst/>
            <a:rect l="l" t="t" r="r" b="b"/>
            <a:pathLst>
              <a:path w="2282495" h="234953">
                <a:moveTo>
                  <a:pt x="0" y="0"/>
                </a:moveTo>
                <a:lnTo>
                  <a:pt x="2282495" y="0"/>
                </a:lnTo>
                <a:lnTo>
                  <a:pt x="2282495" y="234953"/>
                </a:lnTo>
                <a:lnTo>
                  <a:pt x="0" y="234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Freeform 9"/>
          <p:cNvSpPr/>
          <p:nvPr/>
        </p:nvSpPr>
        <p:spPr>
          <a:xfrm>
            <a:off x="6372225" y="2543175"/>
            <a:ext cx="5543550" cy="3028950"/>
          </a:xfrm>
          <a:custGeom>
            <a:avLst/>
            <a:gdLst/>
            <a:ahLst/>
            <a:cxnLst/>
            <a:rect l="l" t="t" r="r" b="b"/>
            <a:pathLst>
              <a:path w="5543550" h="3028950">
                <a:moveTo>
                  <a:pt x="0" y="0"/>
                </a:moveTo>
                <a:lnTo>
                  <a:pt x="5543550" y="0"/>
                </a:lnTo>
                <a:lnTo>
                  <a:pt x="5543550" y="3028950"/>
                </a:lnTo>
                <a:lnTo>
                  <a:pt x="0" y="3028950"/>
                </a:lnTo>
                <a:lnTo>
                  <a:pt x="0" y="0"/>
                </a:lnTo>
                <a:close/>
              </a:path>
            </a:pathLst>
          </a:custGeom>
          <a:blipFill>
            <a:blip r:embed="rId13"/>
            <a:stretch>
              <a:fillRect/>
            </a:stretch>
          </a:blipFill>
        </p:spPr>
        <p:txBody>
          <a:bodyPr/>
          <a:lstStyle/>
          <a:p>
            <a:endParaRPr lang="en-IN"/>
          </a:p>
        </p:txBody>
      </p:sp>
      <p:sp>
        <p:nvSpPr>
          <p:cNvPr id="10" name="Freeform 10"/>
          <p:cNvSpPr/>
          <p:nvPr/>
        </p:nvSpPr>
        <p:spPr>
          <a:xfrm>
            <a:off x="6353175" y="2454278"/>
            <a:ext cx="5581650" cy="3126229"/>
          </a:xfrm>
          <a:custGeom>
            <a:avLst/>
            <a:gdLst/>
            <a:ahLst/>
            <a:cxnLst/>
            <a:rect l="l" t="t" r="r" b="b"/>
            <a:pathLst>
              <a:path w="5581650" h="3126229">
                <a:moveTo>
                  <a:pt x="0" y="0"/>
                </a:moveTo>
                <a:lnTo>
                  <a:pt x="5581650" y="0"/>
                </a:lnTo>
                <a:lnTo>
                  <a:pt x="5581650" y="3126229"/>
                </a:lnTo>
                <a:lnTo>
                  <a:pt x="0" y="31262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1" name="Freeform 11"/>
          <p:cNvSpPr/>
          <p:nvPr/>
        </p:nvSpPr>
        <p:spPr>
          <a:xfrm>
            <a:off x="6553200" y="2705100"/>
            <a:ext cx="4504192" cy="2573779"/>
          </a:xfrm>
          <a:custGeom>
            <a:avLst/>
            <a:gdLst/>
            <a:ahLst/>
            <a:cxnLst/>
            <a:rect l="l" t="t" r="r" b="b"/>
            <a:pathLst>
              <a:path w="4504192" h="2573779">
                <a:moveTo>
                  <a:pt x="0" y="0"/>
                </a:moveTo>
                <a:lnTo>
                  <a:pt x="4504192" y="0"/>
                </a:lnTo>
                <a:lnTo>
                  <a:pt x="4504192" y="2573779"/>
                </a:lnTo>
                <a:lnTo>
                  <a:pt x="0" y="2573779"/>
                </a:lnTo>
                <a:lnTo>
                  <a:pt x="0" y="0"/>
                </a:lnTo>
                <a:close/>
              </a:path>
            </a:pathLst>
          </a:custGeom>
          <a:blipFill>
            <a:blip r:embed="rId16"/>
            <a:stretch>
              <a:fillRect/>
            </a:stretch>
          </a:blipFill>
        </p:spPr>
        <p:txBody>
          <a:bodyPr/>
          <a:lstStyle/>
          <a:p>
            <a:endParaRPr lang="en-IN"/>
          </a:p>
        </p:txBody>
      </p:sp>
      <p:sp>
        <p:nvSpPr>
          <p:cNvPr id="12" name="Freeform 12"/>
          <p:cNvSpPr/>
          <p:nvPr/>
        </p:nvSpPr>
        <p:spPr>
          <a:xfrm>
            <a:off x="6610350" y="2724150"/>
            <a:ext cx="4391025" cy="2447925"/>
          </a:xfrm>
          <a:custGeom>
            <a:avLst/>
            <a:gdLst/>
            <a:ahLst/>
            <a:cxnLst/>
            <a:rect l="l" t="t" r="r" b="b"/>
            <a:pathLst>
              <a:path w="4391025" h="2447925">
                <a:moveTo>
                  <a:pt x="0" y="0"/>
                </a:moveTo>
                <a:lnTo>
                  <a:pt x="4391025" y="0"/>
                </a:lnTo>
                <a:lnTo>
                  <a:pt x="4391025" y="2447925"/>
                </a:lnTo>
                <a:lnTo>
                  <a:pt x="0" y="2447925"/>
                </a:lnTo>
                <a:lnTo>
                  <a:pt x="0" y="0"/>
                </a:lnTo>
                <a:close/>
              </a:path>
            </a:pathLst>
          </a:custGeom>
          <a:blipFill>
            <a:blip r:embed="rId17"/>
            <a:stretch>
              <a:fillRect/>
            </a:stretch>
          </a:blipFill>
        </p:spPr>
        <p:txBody>
          <a:bodyPr/>
          <a:lstStyle/>
          <a:p>
            <a:endParaRPr lang="en-IN"/>
          </a:p>
        </p:txBody>
      </p:sp>
      <p:sp>
        <p:nvSpPr>
          <p:cNvPr id="13" name="Freeform 13"/>
          <p:cNvSpPr/>
          <p:nvPr/>
        </p:nvSpPr>
        <p:spPr>
          <a:xfrm>
            <a:off x="6616703" y="2717797"/>
            <a:ext cx="4377185" cy="2446782"/>
          </a:xfrm>
          <a:custGeom>
            <a:avLst/>
            <a:gdLst/>
            <a:ahLst/>
            <a:cxnLst/>
            <a:rect l="l" t="t" r="r" b="b"/>
            <a:pathLst>
              <a:path w="4377185" h="2446782">
                <a:moveTo>
                  <a:pt x="0" y="0"/>
                </a:moveTo>
                <a:lnTo>
                  <a:pt x="4377185" y="0"/>
                </a:lnTo>
                <a:lnTo>
                  <a:pt x="4377185" y="2446782"/>
                </a:lnTo>
                <a:lnTo>
                  <a:pt x="0" y="24467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4" name="Freeform 14"/>
          <p:cNvSpPr/>
          <p:nvPr/>
        </p:nvSpPr>
        <p:spPr>
          <a:xfrm>
            <a:off x="6362700" y="5724525"/>
            <a:ext cx="2390775" cy="2095500"/>
          </a:xfrm>
          <a:custGeom>
            <a:avLst/>
            <a:gdLst/>
            <a:ahLst/>
            <a:cxnLst/>
            <a:rect l="l" t="t" r="r" b="b"/>
            <a:pathLst>
              <a:path w="2390775" h="2095500">
                <a:moveTo>
                  <a:pt x="0" y="0"/>
                </a:moveTo>
                <a:lnTo>
                  <a:pt x="2390775" y="0"/>
                </a:lnTo>
                <a:lnTo>
                  <a:pt x="2390775" y="2095500"/>
                </a:lnTo>
                <a:lnTo>
                  <a:pt x="0" y="2095500"/>
                </a:lnTo>
                <a:lnTo>
                  <a:pt x="0" y="0"/>
                </a:lnTo>
                <a:close/>
              </a:path>
            </a:pathLst>
          </a:custGeom>
          <a:blipFill>
            <a:blip r:embed="rId20"/>
            <a:stretch>
              <a:fillRect/>
            </a:stretch>
          </a:blipFill>
        </p:spPr>
        <p:txBody>
          <a:bodyPr/>
          <a:lstStyle/>
          <a:p>
            <a:endParaRPr lang="en-IN"/>
          </a:p>
        </p:txBody>
      </p:sp>
      <p:sp>
        <p:nvSpPr>
          <p:cNvPr id="15" name="Freeform 15"/>
          <p:cNvSpPr/>
          <p:nvPr/>
        </p:nvSpPr>
        <p:spPr>
          <a:xfrm>
            <a:off x="6353175" y="5688454"/>
            <a:ext cx="2398138" cy="2101853"/>
          </a:xfrm>
          <a:custGeom>
            <a:avLst/>
            <a:gdLst/>
            <a:ahLst/>
            <a:cxnLst/>
            <a:rect l="l" t="t" r="r" b="b"/>
            <a:pathLst>
              <a:path w="2398138" h="2101853">
                <a:moveTo>
                  <a:pt x="0" y="0"/>
                </a:moveTo>
                <a:lnTo>
                  <a:pt x="2398138" y="0"/>
                </a:lnTo>
                <a:lnTo>
                  <a:pt x="2398138" y="2101853"/>
                </a:lnTo>
                <a:lnTo>
                  <a:pt x="0" y="210185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IN"/>
          </a:p>
        </p:txBody>
      </p:sp>
      <p:sp>
        <p:nvSpPr>
          <p:cNvPr id="16" name="Freeform 16"/>
          <p:cNvSpPr/>
          <p:nvPr/>
        </p:nvSpPr>
        <p:spPr>
          <a:xfrm>
            <a:off x="6562725" y="5905500"/>
            <a:ext cx="1981200" cy="809625"/>
          </a:xfrm>
          <a:custGeom>
            <a:avLst/>
            <a:gdLst/>
            <a:ahLst/>
            <a:cxnLst/>
            <a:rect l="l" t="t" r="r" b="b"/>
            <a:pathLst>
              <a:path w="1981200" h="809625">
                <a:moveTo>
                  <a:pt x="0" y="0"/>
                </a:moveTo>
                <a:lnTo>
                  <a:pt x="1981200" y="0"/>
                </a:lnTo>
                <a:lnTo>
                  <a:pt x="1981200" y="809625"/>
                </a:lnTo>
                <a:lnTo>
                  <a:pt x="0" y="809625"/>
                </a:lnTo>
                <a:lnTo>
                  <a:pt x="0" y="0"/>
                </a:lnTo>
                <a:close/>
              </a:path>
            </a:pathLst>
          </a:custGeom>
          <a:blipFill>
            <a:blip r:embed="rId23"/>
            <a:stretch>
              <a:fillRect/>
            </a:stretch>
          </a:blipFill>
        </p:spPr>
        <p:txBody>
          <a:bodyPr/>
          <a:lstStyle/>
          <a:p>
            <a:endParaRPr lang="en-IN"/>
          </a:p>
        </p:txBody>
      </p:sp>
      <p:sp>
        <p:nvSpPr>
          <p:cNvPr id="17" name="Freeform 17"/>
          <p:cNvSpPr/>
          <p:nvPr/>
        </p:nvSpPr>
        <p:spPr>
          <a:xfrm>
            <a:off x="6565897" y="5901185"/>
            <a:ext cx="1972694" cy="812797"/>
          </a:xfrm>
          <a:custGeom>
            <a:avLst/>
            <a:gdLst/>
            <a:ahLst/>
            <a:cxnLst/>
            <a:rect l="l" t="t" r="r" b="b"/>
            <a:pathLst>
              <a:path w="1972694" h="812797">
                <a:moveTo>
                  <a:pt x="0" y="0"/>
                </a:moveTo>
                <a:lnTo>
                  <a:pt x="1972694" y="0"/>
                </a:lnTo>
                <a:lnTo>
                  <a:pt x="1972694" y="812797"/>
                </a:lnTo>
                <a:lnTo>
                  <a:pt x="0" y="81279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18" name="Freeform 18"/>
          <p:cNvSpPr/>
          <p:nvPr/>
        </p:nvSpPr>
        <p:spPr>
          <a:xfrm>
            <a:off x="6565897" y="7040356"/>
            <a:ext cx="1599552" cy="504901"/>
          </a:xfrm>
          <a:custGeom>
            <a:avLst/>
            <a:gdLst/>
            <a:ahLst/>
            <a:cxnLst/>
            <a:rect l="l" t="t" r="r" b="b"/>
            <a:pathLst>
              <a:path w="1599552" h="504901">
                <a:moveTo>
                  <a:pt x="0" y="0"/>
                </a:moveTo>
                <a:lnTo>
                  <a:pt x="1599552" y="0"/>
                </a:lnTo>
                <a:lnTo>
                  <a:pt x="1599552" y="504901"/>
                </a:lnTo>
                <a:lnTo>
                  <a:pt x="0" y="50490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19" name="Freeform 19"/>
          <p:cNvSpPr/>
          <p:nvPr/>
        </p:nvSpPr>
        <p:spPr>
          <a:xfrm>
            <a:off x="8867775" y="5724525"/>
            <a:ext cx="2390775" cy="2095500"/>
          </a:xfrm>
          <a:custGeom>
            <a:avLst/>
            <a:gdLst/>
            <a:ahLst/>
            <a:cxnLst/>
            <a:rect l="l" t="t" r="r" b="b"/>
            <a:pathLst>
              <a:path w="2390775" h="2095500">
                <a:moveTo>
                  <a:pt x="0" y="0"/>
                </a:moveTo>
                <a:lnTo>
                  <a:pt x="2390775" y="0"/>
                </a:lnTo>
                <a:lnTo>
                  <a:pt x="2390775" y="2095500"/>
                </a:lnTo>
                <a:lnTo>
                  <a:pt x="0" y="2095500"/>
                </a:lnTo>
                <a:lnTo>
                  <a:pt x="0" y="0"/>
                </a:lnTo>
                <a:close/>
              </a:path>
            </a:pathLst>
          </a:custGeom>
          <a:blipFill>
            <a:blip r:embed="rId28"/>
            <a:stretch>
              <a:fillRect/>
            </a:stretch>
          </a:blipFill>
        </p:spPr>
        <p:txBody>
          <a:bodyPr/>
          <a:lstStyle/>
          <a:p>
            <a:endParaRPr lang="en-IN"/>
          </a:p>
        </p:txBody>
      </p:sp>
      <p:sp>
        <p:nvSpPr>
          <p:cNvPr id="20" name="Freeform 20"/>
          <p:cNvSpPr/>
          <p:nvPr/>
        </p:nvSpPr>
        <p:spPr>
          <a:xfrm>
            <a:off x="6353175" y="7999857"/>
            <a:ext cx="5581650" cy="1763268"/>
          </a:xfrm>
          <a:custGeom>
            <a:avLst/>
            <a:gdLst/>
            <a:ahLst/>
            <a:cxnLst/>
            <a:rect l="l" t="t" r="r" b="b"/>
            <a:pathLst>
              <a:path w="5581650" h="1763268">
                <a:moveTo>
                  <a:pt x="0" y="0"/>
                </a:moveTo>
                <a:lnTo>
                  <a:pt x="5581650" y="0"/>
                </a:lnTo>
                <a:lnTo>
                  <a:pt x="5581650" y="1763268"/>
                </a:lnTo>
                <a:lnTo>
                  <a:pt x="0" y="1763268"/>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IN"/>
          </a:p>
        </p:txBody>
      </p:sp>
      <p:sp>
        <p:nvSpPr>
          <p:cNvPr id="21" name="Freeform 21"/>
          <p:cNvSpPr/>
          <p:nvPr/>
        </p:nvSpPr>
        <p:spPr>
          <a:xfrm>
            <a:off x="8859260" y="5688454"/>
            <a:ext cx="2398271" cy="2101853"/>
          </a:xfrm>
          <a:custGeom>
            <a:avLst/>
            <a:gdLst/>
            <a:ahLst/>
            <a:cxnLst/>
            <a:rect l="l" t="t" r="r" b="b"/>
            <a:pathLst>
              <a:path w="2398271" h="2101853">
                <a:moveTo>
                  <a:pt x="0" y="0"/>
                </a:moveTo>
                <a:lnTo>
                  <a:pt x="2398271" y="0"/>
                </a:lnTo>
                <a:lnTo>
                  <a:pt x="2398271" y="2101853"/>
                </a:lnTo>
                <a:lnTo>
                  <a:pt x="0" y="2101853"/>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IN"/>
          </a:p>
        </p:txBody>
      </p:sp>
      <p:sp>
        <p:nvSpPr>
          <p:cNvPr id="22" name="Freeform 22"/>
          <p:cNvSpPr/>
          <p:nvPr/>
        </p:nvSpPr>
        <p:spPr>
          <a:xfrm>
            <a:off x="12268200" y="1933575"/>
            <a:ext cx="5534025" cy="3095625"/>
          </a:xfrm>
          <a:custGeom>
            <a:avLst/>
            <a:gdLst/>
            <a:ahLst/>
            <a:cxnLst/>
            <a:rect l="l" t="t" r="r" b="b"/>
            <a:pathLst>
              <a:path w="5534025" h="3095625">
                <a:moveTo>
                  <a:pt x="0" y="0"/>
                </a:moveTo>
                <a:lnTo>
                  <a:pt x="5534025" y="0"/>
                </a:lnTo>
                <a:lnTo>
                  <a:pt x="5534025" y="3095625"/>
                </a:lnTo>
                <a:lnTo>
                  <a:pt x="0" y="3095625"/>
                </a:lnTo>
                <a:lnTo>
                  <a:pt x="0" y="0"/>
                </a:lnTo>
                <a:close/>
              </a:path>
            </a:pathLst>
          </a:custGeom>
          <a:blipFill>
            <a:blip r:embed="rId33"/>
            <a:stretch>
              <a:fillRect/>
            </a:stretch>
          </a:blipFill>
        </p:spPr>
        <p:txBody>
          <a:bodyPr/>
          <a:lstStyle/>
          <a:p>
            <a:endParaRPr lang="en-IN"/>
          </a:p>
        </p:txBody>
      </p:sp>
      <p:sp>
        <p:nvSpPr>
          <p:cNvPr id="23" name="Freeform 23"/>
          <p:cNvSpPr/>
          <p:nvPr/>
        </p:nvSpPr>
        <p:spPr>
          <a:xfrm>
            <a:off x="12245969" y="1838325"/>
            <a:ext cx="5581650" cy="3187703"/>
          </a:xfrm>
          <a:custGeom>
            <a:avLst/>
            <a:gdLst/>
            <a:ahLst/>
            <a:cxnLst/>
            <a:rect l="l" t="t" r="r" b="b"/>
            <a:pathLst>
              <a:path w="5581650" h="3187703">
                <a:moveTo>
                  <a:pt x="0" y="0"/>
                </a:moveTo>
                <a:lnTo>
                  <a:pt x="5581650" y="0"/>
                </a:lnTo>
                <a:lnTo>
                  <a:pt x="5581650" y="3187703"/>
                </a:lnTo>
                <a:lnTo>
                  <a:pt x="0" y="3187703"/>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IN"/>
          </a:p>
        </p:txBody>
      </p:sp>
      <p:sp>
        <p:nvSpPr>
          <p:cNvPr id="24" name="Freeform 24"/>
          <p:cNvSpPr/>
          <p:nvPr/>
        </p:nvSpPr>
        <p:spPr>
          <a:xfrm>
            <a:off x="12268200" y="5353050"/>
            <a:ext cx="5534025" cy="4629150"/>
          </a:xfrm>
          <a:custGeom>
            <a:avLst/>
            <a:gdLst/>
            <a:ahLst/>
            <a:cxnLst/>
            <a:rect l="l" t="t" r="r" b="b"/>
            <a:pathLst>
              <a:path w="5534025" h="4629150">
                <a:moveTo>
                  <a:pt x="0" y="0"/>
                </a:moveTo>
                <a:lnTo>
                  <a:pt x="5534025" y="0"/>
                </a:lnTo>
                <a:lnTo>
                  <a:pt x="5534025" y="4629150"/>
                </a:lnTo>
                <a:lnTo>
                  <a:pt x="0" y="4629150"/>
                </a:lnTo>
                <a:lnTo>
                  <a:pt x="0" y="0"/>
                </a:lnTo>
                <a:close/>
              </a:path>
            </a:pathLst>
          </a:custGeom>
          <a:blipFill>
            <a:blip r:embed="rId36"/>
            <a:stretch>
              <a:fillRect/>
            </a:stretch>
          </a:blipFill>
        </p:spPr>
        <p:txBody>
          <a:bodyPr/>
          <a:lstStyle/>
          <a:p>
            <a:endParaRPr lang="en-IN"/>
          </a:p>
        </p:txBody>
      </p:sp>
      <p:sp>
        <p:nvSpPr>
          <p:cNvPr id="25" name="Freeform 25"/>
          <p:cNvSpPr/>
          <p:nvPr/>
        </p:nvSpPr>
        <p:spPr>
          <a:xfrm>
            <a:off x="12245969" y="5235578"/>
            <a:ext cx="5581650" cy="4749803"/>
          </a:xfrm>
          <a:custGeom>
            <a:avLst/>
            <a:gdLst/>
            <a:ahLst/>
            <a:cxnLst/>
            <a:rect l="l" t="t" r="r" b="b"/>
            <a:pathLst>
              <a:path w="5581650" h="4749803">
                <a:moveTo>
                  <a:pt x="0" y="0"/>
                </a:moveTo>
                <a:lnTo>
                  <a:pt x="5581650" y="0"/>
                </a:lnTo>
                <a:lnTo>
                  <a:pt x="5581650" y="4749803"/>
                </a:lnTo>
                <a:lnTo>
                  <a:pt x="0" y="4749803"/>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IN"/>
          </a:p>
        </p:txBody>
      </p:sp>
      <p:grpSp>
        <p:nvGrpSpPr>
          <p:cNvPr id="26" name="Group 26"/>
          <p:cNvGrpSpPr/>
          <p:nvPr/>
        </p:nvGrpSpPr>
        <p:grpSpPr>
          <a:xfrm>
            <a:off x="609600" y="333966"/>
            <a:ext cx="16893369" cy="9316841"/>
            <a:chOff x="0" y="0"/>
            <a:chExt cx="22524491" cy="12422454"/>
          </a:xfrm>
        </p:grpSpPr>
        <p:sp>
          <p:nvSpPr>
            <p:cNvPr id="27" name="TextBox 27"/>
            <p:cNvSpPr txBox="1"/>
            <p:nvPr/>
          </p:nvSpPr>
          <p:spPr>
            <a:xfrm>
              <a:off x="491058" y="10359060"/>
              <a:ext cx="4705121"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(Your Neighbor, Your Advisor. PhonePe Partner.)</a:t>
              </a:r>
            </a:p>
          </p:txBody>
        </p:sp>
        <p:sp>
          <p:nvSpPr>
            <p:cNvPr id="28" name="TextBox 28"/>
            <p:cNvSpPr txBox="1"/>
            <p:nvPr/>
          </p:nvSpPr>
          <p:spPr>
            <a:xfrm>
              <a:off x="338658" y="4420451"/>
              <a:ext cx="5177079" cy="561340"/>
            </a:xfrm>
            <a:prstGeom prst="rect">
              <a:avLst/>
            </a:prstGeom>
          </p:spPr>
          <p:txBody>
            <a:bodyPr lIns="0" tIns="0" rIns="0" bIns="0" rtlCol="0" anchor="t">
              <a:spAutoFit/>
            </a:bodyPr>
            <a:lstStyle/>
            <a:p>
              <a:pPr algn="l">
                <a:lnSpc>
                  <a:spcPts val="1650"/>
                </a:lnSpc>
              </a:pPr>
              <a:r>
                <a:rPr lang="en-US" sz="1200">
                  <a:solidFill>
                    <a:srgbClr val="000000">
                      <a:alpha val="0"/>
                    </a:srgbClr>
                  </a:solidFill>
                  <a:latin typeface="Arimo"/>
                  <a:ea typeface="Arimo"/>
                  <a:cs typeface="Arimo"/>
                  <a:sym typeface="Arimo"/>
                </a:rPr>
                <a:t>MSMEs in Tier 2/3 cities prefer hybrid models where digital convenience is backed by local accountability.</a:t>
              </a:r>
            </a:p>
          </p:txBody>
        </p:sp>
        <p:sp>
          <p:nvSpPr>
            <p:cNvPr id="29" name="TextBox 29"/>
            <p:cNvSpPr txBox="1"/>
            <p:nvPr/>
          </p:nvSpPr>
          <p:spPr>
            <a:xfrm>
              <a:off x="8424329" y="5649227"/>
              <a:ext cx="155448"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a:t>
              </a:r>
            </a:p>
          </p:txBody>
        </p:sp>
        <p:sp>
          <p:nvSpPr>
            <p:cNvPr id="30" name="TextBox 30"/>
            <p:cNvSpPr txBox="1"/>
            <p:nvPr/>
          </p:nvSpPr>
          <p:spPr>
            <a:xfrm>
              <a:off x="8009471" y="10515435"/>
              <a:ext cx="1962125" cy="415290"/>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Activation Strategy</a:t>
              </a:r>
            </a:p>
          </p:txBody>
        </p:sp>
        <p:sp>
          <p:nvSpPr>
            <p:cNvPr id="31" name="TextBox 31"/>
            <p:cNvSpPr txBox="1"/>
            <p:nvPr/>
          </p:nvSpPr>
          <p:spPr>
            <a:xfrm>
              <a:off x="8009471" y="11044606"/>
              <a:ext cx="5901931" cy="423761"/>
            </a:xfrm>
            <a:prstGeom prst="rect">
              <a:avLst/>
            </a:prstGeom>
          </p:spPr>
          <p:txBody>
            <a:bodyPr lIns="0" tIns="0" rIns="0" bIns="0" rtlCol="0" anchor="t">
              <a:spAutoFit/>
            </a:bodyPr>
            <a:lstStyle/>
            <a:p>
              <a:pPr algn="l">
                <a:lnSpc>
                  <a:spcPts val="3000"/>
                </a:lnSpc>
              </a:pPr>
              <a:r>
                <a:rPr lang="en-US" sz="1200" spc="1">
                  <a:solidFill>
                    <a:srgbClr val="000000">
                      <a:alpha val="0"/>
                    </a:srgbClr>
                  </a:solidFill>
                  <a:latin typeface="Arimo"/>
                  <a:ea typeface="Arimo"/>
                  <a:cs typeface="Arimo"/>
                  <a:sym typeface="Arimo"/>
                </a:rPr>
                <a:t>Partner Certification: 'Suraksha Saathi' training program</a:t>
              </a:r>
            </a:p>
          </p:txBody>
        </p:sp>
        <p:sp>
          <p:nvSpPr>
            <p:cNvPr id="32" name="TextBox 32"/>
            <p:cNvSpPr txBox="1"/>
            <p:nvPr/>
          </p:nvSpPr>
          <p:spPr>
            <a:xfrm>
              <a:off x="8348142" y="11554193"/>
              <a:ext cx="1419047" cy="186690"/>
            </a:xfrm>
            <a:prstGeom prst="rect">
              <a:avLst/>
            </a:prstGeom>
          </p:spPr>
          <p:txBody>
            <a:bodyPr lIns="0" tIns="0" rIns="0" bIns="0" rtlCol="0" anchor="t">
              <a:spAutoFit/>
            </a:bodyPr>
            <a:lstStyle/>
            <a:p>
              <a:pPr algn="l">
                <a:lnSpc>
                  <a:spcPts val="600"/>
                </a:lnSpc>
              </a:pPr>
              <a:r>
                <a:rPr lang="en-US" sz="1200" spc="2">
                  <a:solidFill>
                    <a:srgbClr val="000000">
                      <a:alpha val="0"/>
                    </a:srgbClr>
                  </a:solidFill>
                  <a:latin typeface="Arimo"/>
                  <a:ea typeface="Arimo"/>
                  <a:cs typeface="Arimo"/>
                  <a:sym typeface="Arimo"/>
                </a:rPr>
                <a:t>&amp; certification.</a:t>
              </a:r>
            </a:p>
          </p:txBody>
        </p:sp>
        <p:sp>
          <p:nvSpPr>
            <p:cNvPr id="33" name="TextBox 33"/>
            <p:cNvSpPr txBox="1"/>
            <p:nvPr/>
          </p:nvSpPr>
          <p:spPr>
            <a:xfrm>
              <a:off x="8009471" y="11726177"/>
              <a:ext cx="5591429" cy="423761"/>
            </a:xfrm>
            <a:prstGeom prst="rect">
              <a:avLst/>
            </a:prstGeom>
          </p:spPr>
          <p:txBody>
            <a:bodyPr lIns="0" tIns="0" rIns="0" bIns="0" rtlCol="0" anchor="t">
              <a:spAutoFit/>
            </a:bodyPr>
            <a:lstStyle/>
            <a:p>
              <a:pPr algn="l">
                <a:lnSpc>
                  <a:spcPts val="3000"/>
                </a:lnSpc>
              </a:pPr>
              <a:r>
                <a:rPr lang="en-US" sz="1200" spc="1">
                  <a:solidFill>
                    <a:srgbClr val="000000">
                      <a:alpha val="0"/>
                    </a:srgbClr>
                  </a:solidFill>
                  <a:latin typeface="Arimo"/>
                  <a:ea typeface="Arimo"/>
                  <a:cs typeface="Arimo"/>
                  <a:sym typeface="Arimo"/>
                </a:rPr>
                <a:t>Demo Claims Clinics: Monthly camps where partners</a:t>
              </a:r>
            </a:p>
          </p:txBody>
        </p:sp>
        <p:sp>
          <p:nvSpPr>
            <p:cNvPr id="34" name="TextBox 34"/>
            <p:cNvSpPr txBox="1"/>
            <p:nvPr/>
          </p:nvSpPr>
          <p:spPr>
            <a:xfrm>
              <a:off x="8348142" y="12235764"/>
              <a:ext cx="2262149" cy="186690"/>
            </a:xfrm>
            <a:prstGeom prst="rect">
              <a:avLst/>
            </a:prstGeom>
          </p:spPr>
          <p:txBody>
            <a:bodyPr lIns="0" tIns="0" rIns="0" bIns="0" rtlCol="0" anchor="t">
              <a:spAutoFit/>
            </a:bodyPr>
            <a:lstStyle/>
            <a:p>
              <a:pPr algn="l">
                <a:lnSpc>
                  <a:spcPts val="600"/>
                </a:lnSpc>
              </a:pPr>
              <a:r>
                <a:rPr lang="en-US" sz="1200">
                  <a:solidFill>
                    <a:srgbClr val="000000">
                      <a:alpha val="0"/>
                    </a:srgbClr>
                  </a:solidFill>
                  <a:latin typeface="Arimo"/>
                  <a:ea typeface="Arimo"/>
                  <a:cs typeface="Arimo"/>
                  <a:sym typeface="Arimo"/>
                </a:rPr>
                <a:t>explain claims process.</a:t>
              </a:r>
            </a:p>
          </p:txBody>
        </p:sp>
        <p:sp>
          <p:nvSpPr>
            <p:cNvPr id="35" name="TextBox 35"/>
            <p:cNvSpPr txBox="1"/>
            <p:nvPr/>
          </p:nvSpPr>
          <p:spPr>
            <a:xfrm>
              <a:off x="16429088" y="5029200"/>
              <a:ext cx="130569"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2</a:t>
              </a:r>
            </a:p>
          </p:txBody>
        </p:sp>
        <p:sp>
          <p:nvSpPr>
            <p:cNvPr id="36" name="TextBox 36"/>
            <p:cNvSpPr txBox="1"/>
            <p:nvPr/>
          </p:nvSpPr>
          <p:spPr>
            <a:xfrm>
              <a:off x="16443376" y="3294367"/>
              <a:ext cx="101422"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1</a:t>
              </a:r>
            </a:p>
          </p:txBody>
        </p:sp>
        <p:sp>
          <p:nvSpPr>
            <p:cNvPr id="37" name="TextBox 37"/>
            <p:cNvSpPr txBox="1"/>
            <p:nvPr/>
          </p:nvSpPr>
          <p:spPr>
            <a:xfrm>
              <a:off x="18695759" y="4041546"/>
              <a:ext cx="181356" cy="415290"/>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a:t>
              </a:r>
            </a:p>
          </p:txBody>
        </p:sp>
        <p:sp>
          <p:nvSpPr>
            <p:cNvPr id="38" name="TextBox 38"/>
            <p:cNvSpPr txBox="1"/>
            <p:nvPr/>
          </p:nvSpPr>
          <p:spPr>
            <a:xfrm>
              <a:off x="16967200" y="4691901"/>
              <a:ext cx="3612794" cy="810920"/>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Book a Visit / Call</a:t>
              </a:r>
            </a:p>
            <a:p>
              <a:pPr algn="l">
                <a:lnSpc>
                  <a:spcPts val="2240"/>
                </a:lnSpc>
              </a:pPr>
              <a:r>
                <a:rPr lang="en-US" sz="1600">
                  <a:solidFill>
                    <a:srgbClr val="000000">
                      <a:alpha val="0"/>
                    </a:srgbClr>
                  </a:solidFill>
                  <a:latin typeface="Arimo"/>
                  <a:ea typeface="Arimo"/>
                  <a:cs typeface="Arimo"/>
                  <a:sym typeface="Arimo"/>
                </a:rPr>
                <a:t>Offline consultation request</a:t>
              </a:r>
            </a:p>
          </p:txBody>
        </p:sp>
        <p:sp>
          <p:nvSpPr>
            <p:cNvPr id="39" name="TextBox 39"/>
            <p:cNvSpPr txBox="1"/>
            <p:nvPr/>
          </p:nvSpPr>
          <p:spPr>
            <a:xfrm>
              <a:off x="16967200" y="3088818"/>
              <a:ext cx="2847404" cy="679082"/>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"Find Advisor Near Me"</a:t>
              </a:r>
            </a:p>
            <a:p>
              <a:pPr algn="l">
                <a:lnSpc>
                  <a:spcPts val="2240"/>
                </a:lnSpc>
              </a:pPr>
              <a:r>
                <a:rPr lang="en-US" sz="1600">
                  <a:solidFill>
                    <a:srgbClr val="000000">
                      <a:alpha val="0"/>
                    </a:srgbClr>
                  </a:solidFill>
                  <a:latin typeface="Arimo"/>
                  <a:ea typeface="Arimo"/>
                  <a:cs typeface="Arimo"/>
                  <a:sym typeface="Arimo"/>
                </a:rPr>
                <a:t>In-app locator feature</a:t>
              </a:r>
            </a:p>
          </p:txBody>
        </p:sp>
        <p:sp>
          <p:nvSpPr>
            <p:cNvPr id="40" name="TextBox 40"/>
            <p:cNvSpPr txBox="1"/>
            <p:nvPr/>
          </p:nvSpPr>
          <p:spPr>
            <a:xfrm>
              <a:off x="18492584" y="1020229"/>
              <a:ext cx="256248"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Pe</a:t>
              </a:r>
            </a:p>
          </p:txBody>
        </p:sp>
        <p:sp>
          <p:nvSpPr>
            <p:cNvPr id="41" name="TextBox 41"/>
            <p:cNvSpPr txBox="1"/>
            <p:nvPr/>
          </p:nvSpPr>
          <p:spPr>
            <a:xfrm>
              <a:off x="18956858" y="1020229"/>
              <a:ext cx="1111212"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Deep Dive</a:t>
              </a:r>
            </a:p>
          </p:txBody>
        </p:sp>
        <p:sp>
          <p:nvSpPr>
            <p:cNvPr id="42" name="TextBox 42"/>
            <p:cNvSpPr txBox="1"/>
            <p:nvPr/>
          </p:nvSpPr>
          <p:spPr>
            <a:xfrm>
              <a:off x="16222142" y="10634142"/>
              <a:ext cx="5085169" cy="281940"/>
            </a:xfrm>
            <a:prstGeom prst="rect">
              <a:avLst/>
            </a:prstGeom>
          </p:spPr>
          <p:txBody>
            <a:bodyPr lIns="0" tIns="0" rIns="0" bIns="0" rtlCol="0" anchor="t">
              <a:spAutoFit/>
            </a:bodyPr>
            <a:lstStyle/>
            <a:p>
              <a:pPr algn="l">
                <a:lnSpc>
                  <a:spcPts val="1650"/>
                </a:lnSpc>
              </a:pPr>
              <a:r>
                <a:rPr lang="en-US" sz="1200">
                  <a:solidFill>
                    <a:srgbClr val="000000">
                      <a:alpha val="0"/>
                    </a:srgbClr>
                  </a:solidFill>
                  <a:latin typeface="Arimo"/>
                  <a:ea typeface="Arimo"/>
                  <a:cs typeface="Arimo"/>
                  <a:sym typeface="Arimo"/>
                </a:rPr>
                <a:t>Activate 5,000 "Suraksha Saathi" partners in Top 50</a:t>
              </a:r>
            </a:p>
          </p:txBody>
        </p:sp>
        <p:sp>
          <p:nvSpPr>
            <p:cNvPr id="43" name="TextBox 43"/>
            <p:cNvSpPr txBox="1"/>
            <p:nvPr/>
          </p:nvSpPr>
          <p:spPr>
            <a:xfrm>
              <a:off x="16222142" y="10912018"/>
              <a:ext cx="1219225" cy="283451"/>
            </a:xfrm>
            <a:prstGeom prst="rect">
              <a:avLst/>
            </a:prstGeom>
          </p:spPr>
          <p:txBody>
            <a:bodyPr lIns="0" tIns="0" rIns="0" bIns="0" rtlCol="0" anchor="t">
              <a:spAutoFit/>
            </a:bodyPr>
            <a:lstStyle/>
            <a:p>
              <a:pPr algn="l">
                <a:lnSpc>
                  <a:spcPts val="1650"/>
                </a:lnSpc>
              </a:pPr>
              <a:r>
                <a:rPr lang="en-US" sz="1200">
                  <a:solidFill>
                    <a:srgbClr val="000000">
                      <a:alpha val="0"/>
                    </a:srgbClr>
                  </a:solidFill>
                  <a:latin typeface="Arimo"/>
                  <a:ea typeface="Arimo"/>
                  <a:cs typeface="Arimo"/>
                  <a:sym typeface="Arimo"/>
                </a:rPr>
                <a:t>Tier-2 cities.</a:t>
              </a:r>
            </a:p>
          </p:txBody>
        </p:sp>
        <p:sp>
          <p:nvSpPr>
            <p:cNvPr id="44" name="TextBox 44"/>
            <p:cNvSpPr txBox="1"/>
            <p:nvPr/>
          </p:nvSpPr>
          <p:spPr>
            <a:xfrm>
              <a:off x="135471" y="-47625"/>
              <a:ext cx="1458849" cy="291465"/>
            </a:xfrm>
            <a:prstGeom prst="rect">
              <a:avLst/>
            </a:prstGeom>
          </p:spPr>
          <p:txBody>
            <a:bodyPr lIns="0" tIns="0" rIns="0" bIns="0" rtlCol="0" anchor="t">
              <a:spAutoFit/>
            </a:bodyPr>
            <a:lstStyle/>
            <a:p>
              <a:pPr algn="l">
                <a:lnSpc>
                  <a:spcPts val="1777"/>
                </a:lnSpc>
              </a:pPr>
              <a:r>
                <a:rPr lang="en-US" sz="1200">
                  <a:solidFill>
                    <a:srgbClr val="000000">
                      <a:alpha val="0"/>
                    </a:srgbClr>
                  </a:solidFill>
                  <a:latin typeface="Arimo"/>
                  <a:ea typeface="Arimo"/>
                  <a:cs typeface="Arimo"/>
                  <a:sym typeface="Arimo"/>
                </a:rPr>
                <a:t>Campaign 02</a:t>
              </a:r>
            </a:p>
          </p:txBody>
        </p:sp>
        <p:sp>
          <p:nvSpPr>
            <p:cNvPr id="45" name="TextBox 45"/>
            <p:cNvSpPr txBox="1"/>
            <p:nvPr/>
          </p:nvSpPr>
          <p:spPr>
            <a:xfrm>
              <a:off x="1841500" y="-47625"/>
              <a:ext cx="1758048" cy="291465"/>
            </a:xfrm>
            <a:prstGeom prst="rect">
              <a:avLst/>
            </a:prstGeom>
          </p:spPr>
          <p:txBody>
            <a:bodyPr lIns="0" tIns="0" rIns="0" bIns="0" rtlCol="0" anchor="t">
              <a:spAutoFit/>
            </a:bodyPr>
            <a:lstStyle/>
            <a:p>
              <a:pPr algn="l">
                <a:lnSpc>
                  <a:spcPts val="1777"/>
                </a:lnSpc>
              </a:pPr>
              <a:r>
                <a:rPr lang="en-US" sz="1200">
                  <a:solidFill>
                    <a:srgbClr val="000000">
                      <a:alpha val="0"/>
                    </a:srgbClr>
                  </a:solidFill>
                  <a:latin typeface="Arimo"/>
                  <a:ea typeface="Arimo"/>
                  <a:cs typeface="Arimo"/>
                  <a:sym typeface="Arimo"/>
                </a:rPr>
                <a:t>Trust &amp; Activation</a:t>
              </a:r>
            </a:p>
          </p:txBody>
        </p:sp>
        <p:sp>
          <p:nvSpPr>
            <p:cNvPr id="46" name="TextBox 46"/>
            <p:cNvSpPr txBox="1"/>
            <p:nvPr/>
          </p:nvSpPr>
          <p:spPr>
            <a:xfrm>
              <a:off x="0" y="274231"/>
              <a:ext cx="8269554" cy="1082383"/>
            </a:xfrm>
            <a:prstGeom prst="rect">
              <a:avLst/>
            </a:prstGeom>
          </p:spPr>
          <p:txBody>
            <a:bodyPr lIns="0" tIns="0" rIns="0" bIns="0" rtlCol="0" anchor="t">
              <a:spAutoFit/>
            </a:bodyPr>
            <a:lstStyle/>
            <a:p>
              <a:pPr algn="l">
                <a:lnSpc>
                  <a:spcPts val="4443"/>
                </a:lnSpc>
              </a:pPr>
              <a:r>
                <a:rPr lang="en-US" sz="3000">
                  <a:solidFill>
                    <a:srgbClr val="000000">
                      <a:alpha val="0"/>
                    </a:srgbClr>
                  </a:solidFill>
                  <a:latin typeface="Arimo"/>
                  <a:ea typeface="Arimo"/>
                  <a:cs typeface="Arimo"/>
                  <a:sym typeface="Arimo"/>
                </a:rPr>
                <a:t>PhonePe Partner Shakti</a:t>
              </a:r>
            </a:p>
            <a:p>
              <a:pPr algn="l">
                <a:lnSpc>
                  <a:spcPts val="1960"/>
                </a:lnSpc>
              </a:pPr>
              <a:r>
                <a:rPr lang="en-US" sz="1400">
                  <a:solidFill>
                    <a:srgbClr val="000000">
                      <a:alpha val="0"/>
                    </a:srgbClr>
                  </a:solidFill>
                  <a:latin typeface="Arimo"/>
                  <a:ea typeface="Arimo"/>
                  <a:cs typeface="Arimo"/>
                  <a:sym typeface="Arimo"/>
                </a:rPr>
                <a:t>Community trust via local partners — "Apne sheher ka PhonePe Partner"</a:t>
              </a:r>
            </a:p>
          </p:txBody>
        </p:sp>
        <p:sp>
          <p:nvSpPr>
            <p:cNvPr id="47" name="TextBox 47"/>
            <p:cNvSpPr txBox="1"/>
            <p:nvPr/>
          </p:nvSpPr>
          <p:spPr>
            <a:xfrm>
              <a:off x="287858" y="7230453"/>
              <a:ext cx="5372900" cy="1525905"/>
            </a:xfrm>
            <a:prstGeom prst="rect">
              <a:avLst/>
            </a:prstGeom>
          </p:spPr>
          <p:txBody>
            <a:bodyPr lIns="0" tIns="0" rIns="0" bIns="0" rtlCol="0" anchor="t">
              <a:spAutoFit/>
            </a:bodyPr>
            <a:lstStyle/>
            <a:p>
              <a:pPr algn="l">
                <a:lnSpc>
                  <a:spcPts val="2300"/>
                </a:lnSpc>
              </a:pPr>
              <a:r>
                <a:rPr lang="en-US" sz="1400">
                  <a:solidFill>
                    <a:srgbClr val="000000">
                      <a:alpha val="0"/>
                    </a:srgbClr>
                  </a:solidFill>
                  <a:latin typeface="Arimo"/>
                  <a:ea typeface="Arimo"/>
                  <a:cs typeface="Arimo"/>
                  <a:sym typeface="Arimo"/>
                </a:rPr>
                <a:t>Transforming PhonePe Partners from "QR code installers" to "Business Suraksha Advisors". They become the visible, accessible face of</a:t>
              </a:r>
            </a:p>
            <a:p>
              <a:pPr algn="l">
                <a:lnSpc>
                  <a:spcPts val="2100"/>
                </a:lnSpc>
              </a:pPr>
              <a:r>
                <a:rPr lang="en-US" sz="1400">
                  <a:solidFill>
                    <a:srgbClr val="000000">
                      <a:alpha val="0"/>
                    </a:srgbClr>
                  </a:solidFill>
                  <a:latin typeface="Arimo"/>
                  <a:ea typeface="Arimo"/>
                  <a:cs typeface="Arimo"/>
                  <a:sym typeface="Arimo"/>
                </a:rPr>
                <a:t>protection in the neighborhood market.</a:t>
              </a:r>
            </a:p>
          </p:txBody>
        </p:sp>
        <p:sp>
          <p:nvSpPr>
            <p:cNvPr id="48" name="TextBox 48"/>
            <p:cNvSpPr txBox="1"/>
            <p:nvPr/>
          </p:nvSpPr>
          <p:spPr>
            <a:xfrm>
              <a:off x="491058" y="9125801"/>
              <a:ext cx="4594479" cy="1163434"/>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Tagline (Hindi):</a:t>
              </a:r>
            </a:p>
            <a:p>
              <a:pPr algn="l">
                <a:lnSpc>
                  <a:spcPts val="1499"/>
                </a:lnSpc>
              </a:pPr>
              <a:r>
                <a:rPr lang="en-US" sz="1400">
                  <a:solidFill>
                    <a:srgbClr val="000000">
                      <a:alpha val="0"/>
                    </a:srgbClr>
                  </a:solidFill>
                  <a:latin typeface="Arimo"/>
                  <a:ea typeface="Arimo"/>
                  <a:cs typeface="Arimo"/>
                  <a:sym typeface="Arimo"/>
                </a:rPr>
                <a:t>"Aapke Padosi, Aapke Advisor. PhonePe</a:t>
              </a:r>
            </a:p>
            <a:p>
              <a:pPr algn="l">
                <a:lnSpc>
                  <a:spcPts val="2549"/>
                </a:lnSpc>
              </a:pPr>
              <a:r>
                <a:rPr lang="en-US" sz="1400">
                  <a:solidFill>
                    <a:srgbClr val="000000">
                      <a:alpha val="0"/>
                    </a:srgbClr>
                  </a:solidFill>
                  <a:latin typeface="Arimo"/>
                  <a:ea typeface="Arimo"/>
                  <a:cs typeface="Arimo"/>
                  <a:sym typeface="Arimo"/>
                </a:rPr>
                <a:t>Partner."</a:t>
              </a:r>
            </a:p>
          </p:txBody>
        </p:sp>
        <p:sp>
          <p:nvSpPr>
            <p:cNvPr id="49" name="TextBox 49"/>
            <p:cNvSpPr txBox="1"/>
            <p:nvPr/>
          </p:nvSpPr>
          <p:spPr>
            <a:xfrm>
              <a:off x="338658" y="2836253"/>
              <a:ext cx="5307266" cy="1144905"/>
            </a:xfrm>
            <a:prstGeom prst="rect">
              <a:avLst/>
            </a:prstGeom>
          </p:spPr>
          <p:txBody>
            <a:bodyPr lIns="0" tIns="0" rIns="0" bIns="0" rtlCol="0" anchor="t">
              <a:spAutoFit/>
            </a:bodyPr>
            <a:lstStyle/>
            <a:p>
              <a:pPr algn="l">
                <a:lnSpc>
                  <a:spcPts val="2300"/>
                </a:lnSpc>
              </a:pPr>
              <a:r>
                <a:rPr lang="en-US" sz="1400">
                  <a:solidFill>
                    <a:srgbClr val="000000">
                      <a:alpha val="0"/>
                    </a:srgbClr>
                  </a:solidFill>
                  <a:latin typeface="Arimo"/>
                  <a:ea typeface="Arimo"/>
                  <a:cs typeface="Arimo"/>
                  <a:sym typeface="Arimo"/>
                </a:rPr>
                <a:t>"I trust apps for payments, but for 'safety' (insurance), I need a human face I can catch if things go wrong."</a:t>
              </a:r>
            </a:p>
          </p:txBody>
        </p:sp>
        <p:sp>
          <p:nvSpPr>
            <p:cNvPr id="50" name="TextBox 50"/>
            <p:cNvSpPr txBox="1"/>
            <p:nvPr/>
          </p:nvSpPr>
          <p:spPr>
            <a:xfrm>
              <a:off x="9400870" y="4096360"/>
              <a:ext cx="3114561" cy="938085"/>
            </a:xfrm>
            <a:prstGeom prst="rect">
              <a:avLst/>
            </a:prstGeom>
          </p:spPr>
          <p:txBody>
            <a:bodyPr lIns="0" tIns="0" rIns="0" bIns="0" rtlCol="0" anchor="t">
              <a:spAutoFit/>
            </a:bodyPr>
            <a:lstStyle/>
            <a:p>
              <a:pPr algn="ctr">
                <a:lnSpc>
                  <a:spcPts val="1960"/>
                </a:lnSpc>
              </a:pPr>
              <a:r>
                <a:rPr lang="en-US" sz="1400">
                  <a:solidFill>
                    <a:srgbClr val="000000">
                      <a:alpha val="0"/>
                    </a:srgbClr>
                  </a:solidFill>
                  <a:latin typeface="Arimo"/>
                  <a:ea typeface="Arimo"/>
                  <a:cs typeface="Arimo"/>
                  <a:sym typeface="Arimo"/>
                </a:rPr>
                <a:t>PhonePe Suraksha Kendra</a:t>
              </a:r>
            </a:p>
            <a:p>
              <a:pPr algn="ctr">
                <a:lnSpc>
                  <a:spcPts val="4000"/>
                </a:lnSpc>
              </a:pPr>
              <a:r>
                <a:rPr lang="en-US" sz="1600">
                  <a:solidFill>
                    <a:srgbClr val="000000">
                      <a:alpha val="0"/>
                    </a:srgbClr>
                  </a:solidFill>
                  <a:latin typeface="Arimo"/>
                  <a:ea typeface="Arimo"/>
                  <a:cs typeface="Arimo"/>
                  <a:sym typeface="Arimo"/>
                </a:rPr>
                <a:t>Get Risk Report Here</a:t>
              </a:r>
            </a:p>
          </p:txBody>
        </p:sp>
        <p:sp>
          <p:nvSpPr>
            <p:cNvPr id="51" name="TextBox 51"/>
            <p:cNvSpPr txBox="1"/>
            <p:nvPr/>
          </p:nvSpPr>
          <p:spPr>
            <a:xfrm>
              <a:off x="16681450" y="7834008"/>
              <a:ext cx="533908" cy="334035"/>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60%</a:t>
              </a:r>
            </a:p>
          </p:txBody>
        </p:sp>
        <p:sp>
          <p:nvSpPr>
            <p:cNvPr id="52" name="TextBox 52"/>
            <p:cNvSpPr txBox="1"/>
            <p:nvPr/>
          </p:nvSpPr>
          <p:spPr>
            <a:xfrm>
              <a:off x="19018250" y="7834973"/>
              <a:ext cx="526593" cy="332105"/>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20%</a:t>
              </a:r>
            </a:p>
          </p:txBody>
        </p:sp>
        <p:sp>
          <p:nvSpPr>
            <p:cNvPr id="53" name="TextBox 53"/>
            <p:cNvSpPr txBox="1"/>
            <p:nvPr/>
          </p:nvSpPr>
          <p:spPr>
            <a:xfrm>
              <a:off x="21348700" y="7832661"/>
              <a:ext cx="462915" cy="336741"/>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50k</a:t>
              </a:r>
            </a:p>
          </p:txBody>
        </p:sp>
        <p:sp>
          <p:nvSpPr>
            <p:cNvPr id="54" name="TextBox 54"/>
            <p:cNvSpPr txBox="1"/>
            <p:nvPr/>
          </p:nvSpPr>
          <p:spPr>
            <a:xfrm>
              <a:off x="338658" y="2455278"/>
              <a:ext cx="1814690" cy="267970"/>
            </a:xfrm>
            <a:prstGeom prst="rect">
              <a:avLst/>
            </a:prstGeom>
          </p:spPr>
          <p:txBody>
            <a:bodyPr lIns="0" tIns="0" rIns="0" bIns="0" rtlCol="0" anchor="t">
              <a:spAutoFit/>
            </a:bodyPr>
            <a:lstStyle/>
            <a:p>
              <a:pPr algn="l">
                <a:lnSpc>
                  <a:spcPts val="1540"/>
                </a:lnSpc>
              </a:pPr>
              <a:r>
                <a:rPr lang="en-US" sz="1100" spc="55">
                  <a:solidFill>
                    <a:srgbClr val="000000">
                      <a:alpha val="0"/>
                    </a:srgbClr>
                  </a:solidFill>
                  <a:latin typeface="Arimo"/>
                  <a:ea typeface="Arimo"/>
                  <a:cs typeface="Arimo"/>
                  <a:sym typeface="Arimo"/>
                </a:rPr>
                <a:t>Core Insight</a:t>
              </a:r>
            </a:p>
          </p:txBody>
        </p:sp>
        <p:sp>
          <p:nvSpPr>
            <p:cNvPr id="55" name="TextBox 55"/>
            <p:cNvSpPr txBox="1"/>
            <p:nvPr/>
          </p:nvSpPr>
          <p:spPr>
            <a:xfrm>
              <a:off x="287858" y="6219558"/>
              <a:ext cx="3175952" cy="841781"/>
            </a:xfrm>
            <a:prstGeom prst="rect">
              <a:avLst/>
            </a:prstGeom>
          </p:spPr>
          <p:txBody>
            <a:bodyPr lIns="0" tIns="0" rIns="0" bIns="0" rtlCol="0" anchor="t">
              <a:spAutoFit/>
            </a:bodyPr>
            <a:lstStyle/>
            <a:p>
              <a:pPr algn="l">
                <a:lnSpc>
                  <a:spcPts val="1540"/>
                </a:lnSpc>
              </a:pPr>
              <a:r>
                <a:rPr lang="en-US" sz="1100" spc="48">
                  <a:solidFill>
                    <a:srgbClr val="000000">
                      <a:alpha val="0"/>
                    </a:srgbClr>
                  </a:solidFill>
                  <a:latin typeface="Arimo"/>
                  <a:ea typeface="Arimo"/>
                  <a:cs typeface="Arimo"/>
                  <a:sym typeface="Arimo"/>
                </a:rPr>
                <a:t>Creative Concept</a:t>
              </a:r>
            </a:p>
            <a:p>
              <a:pPr algn="l">
                <a:lnSpc>
                  <a:spcPts val="2520"/>
                </a:lnSpc>
              </a:pPr>
              <a:r>
                <a:rPr lang="en-US" sz="1800">
                  <a:solidFill>
                    <a:srgbClr val="000000">
                      <a:alpha val="0"/>
                    </a:srgbClr>
                  </a:solidFill>
                  <a:latin typeface="Arimo"/>
                  <a:ea typeface="Arimo"/>
                  <a:cs typeface="Arimo"/>
                  <a:sym typeface="Arimo"/>
                </a:rPr>
                <a:t>The "Local Guardian"</a:t>
              </a:r>
            </a:p>
          </p:txBody>
        </p:sp>
        <p:sp>
          <p:nvSpPr>
            <p:cNvPr id="56" name="TextBox 56"/>
            <p:cNvSpPr txBox="1"/>
            <p:nvPr/>
          </p:nvSpPr>
          <p:spPr>
            <a:xfrm>
              <a:off x="7721600" y="2048180"/>
              <a:ext cx="2982138" cy="267970"/>
            </a:xfrm>
            <a:prstGeom prst="rect">
              <a:avLst/>
            </a:prstGeom>
          </p:spPr>
          <p:txBody>
            <a:bodyPr lIns="0" tIns="0" rIns="0" bIns="0" rtlCol="0" anchor="t">
              <a:spAutoFit/>
            </a:bodyPr>
            <a:lstStyle/>
            <a:p>
              <a:pPr algn="l">
                <a:lnSpc>
                  <a:spcPts val="1540"/>
                </a:lnSpc>
              </a:pPr>
              <a:r>
                <a:rPr lang="en-US" sz="1100" spc="53">
                  <a:solidFill>
                    <a:srgbClr val="000000">
                      <a:alpha val="0"/>
                    </a:srgbClr>
                  </a:solidFill>
                  <a:latin typeface="Arimo"/>
                  <a:ea typeface="Arimo"/>
                  <a:cs typeface="Arimo"/>
                  <a:sym typeface="Arimo"/>
                </a:rPr>
                <a:t>Key Assets &amp; Channels</a:t>
              </a:r>
            </a:p>
          </p:txBody>
        </p:sp>
        <p:sp>
          <p:nvSpPr>
            <p:cNvPr id="57" name="TextBox 57"/>
            <p:cNvSpPr txBox="1"/>
            <p:nvPr/>
          </p:nvSpPr>
          <p:spPr>
            <a:xfrm>
              <a:off x="16002000" y="2470061"/>
              <a:ext cx="1836687" cy="270878"/>
            </a:xfrm>
            <a:prstGeom prst="rect">
              <a:avLst/>
            </a:prstGeom>
          </p:spPr>
          <p:txBody>
            <a:bodyPr lIns="0" tIns="0" rIns="0" bIns="0" rtlCol="0" anchor="t">
              <a:spAutoFit/>
            </a:bodyPr>
            <a:lstStyle/>
            <a:p>
              <a:pPr algn="l">
                <a:lnSpc>
                  <a:spcPts val="1540"/>
                </a:lnSpc>
              </a:pPr>
              <a:r>
                <a:rPr lang="en-US" sz="1100" spc="34">
                  <a:solidFill>
                    <a:srgbClr val="000000">
                      <a:alpha val="0"/>
                    </a:srgbClr>
                  </a:solidFill>
                  <a:latin typeface="Arimo"/>
                  <a:ea typeface="Arimo"/>
                  <a:cs typeface="Arimo"/>
                  <a:sym typeface="Arimo"/>
                </a:rPr>
                <a:t>CTA Strategy</a:t>
              </a:r>
            </a:p>
          </p:txBody>
        </p:sp>
        <p:sp>
          <p:nvSpPr>
            <p:cNvPr id="58" name="TextBox 58"/>
            <p:cNvSpPr txBox="1"/>
            <p:nvPr/>
          </p:nvSpPr>
          <p:spPr>
            <a:xfrm>
              <a:off x="16205200" y="7001878"/>
              <a:ext cx="1953425" cy="261620"/>
            </a:xfrm>
            <a:prstGeom prst="rect">
              <a:avLst/>
            </a:prstGeom>
          </p:spPr>
          <p:txBody>
            <a:bodyPr lIns="0" tIns="0" rIns="0" bIns="0" rtlCol="0" anchor="t">
              <a:spAutoFit/>
            </a:bodyPr>
            <a:lstStyle/>
            <a:p>
              <a:pPr algn="l">
                <a:lnSpc>
                  <a:spcPts val="1540"/>
                </a:lnSpc>
              </a:pPr>
              <a:r>
                <a:rPr lang="en-US" sz="1100" spc="55">
                  <a:solidFill>
                    <a:srgbClr val="000000">
                      <a:alpha val="0"/>
                    </a:srgbClr>
                  </a:solidFill>
                  <a:latin typeface="Arimo"/>
                  <a:ea typeface="Arimo"/>
                  <a:cs typeface="Arimo"/>
                  <a:sym typeface="Arimo"/>
                </a:rPr>
                <a:t>Success Metrics</a:t>
              </a:r>
            </a:p>
          </p:txBody>
        </p:sp>
        <p:sp>
          <p:nvSpPr>
            <p:cNvPr id="59" name="TextBox 59"/>
            <p:cNvSpPr txBox="1"/>
            <p:nvPr/>
          </p:nvSpPr>
          <p:spPr>
            <a:xfrm>
              <a:off x="440258" y="11202556"/>
              <a:ext cx="906590" cy="798195"/>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Hyper- local</a:t>
              </a:r>
            </a:p>
          </p:txBody>
        </p:sp>
        <p:sp>
          <p:nvSpPr>
            <p:cNvPr id="60" name="TextBox 60"/>
            <p:cNvSpPr txBox="1"/>
            <p:nvPr/>
          </p:nvSpPr>
          <p:spPr>
            <a:xfrm>
              <a:off x="2181860" y="11201552"/>
              <a:ext cx="1030427" cy="800214"/>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Trust- building</a:t>
              </a:r>
            </a:p>
          </p:txBody>
        </p:sp>
        <p:sp>
          <p:nvSpPr>
            <p:cNvPr id="61" name="TextBox 61"/>
            <p:cNvSpPr txBox="1"/>
            <p:nvPr/>
          </p:nvSpPr>
          <p:spPr>
            <a:xfrm>
              <a:off x="4183202" y="11202556"/>
              <a:ext cx="1151090" cy="798195"/>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Face-to- Face</a:t>
              </a:r>
            </a:p>
          </p:txBody>
        </p:sp>
        <p:sp>
          <p:nvSpPr>
            <p:cNvPr id="62" name="TextBox 62"/>
            <p:cNvSpPr txBox="1"/>
            <p:nvPr/>
          </p:nvSpPr>
          <p:spPr>
            <a:xfrm>
              <a:off x="8974671" y="5221719"/>
              <a:ext cx="3401746" cy="952614"/>
            </a:xfrm>
            <a:prstGeom prst="rect">
              <a:avLst/>
            </a:prstGeom>
          </p:spPr>
          <p:txBody>
            <a:bodyPr lIns="0" tIns="0" rIns="0" bIns="0" rtlCol="0" anchor="t">
              <a:spAutoFit/>
            </a:bodyPr>
            <a:lstStyle/>
            <a:p>
              <a:pPr algn="l">
                <a:lnSpc>
                  <a:spcPts val="4000"/>
                </a:lnSpc>
              </a:pPr>
              <a:r>
                <a:rPr lang="en-US" sz="1600">
                  <a:solidFill>
                    <a:srgbClr val="000000">
                      <a:alpha val="0"/>
                    </a:srgbClr>
                  </a:solidFill>
                  <a:latin typeface="Arimo"/>
                  <a:ea typeface="Arimo"/>
                  <a:cs typeface="Arimo"/>
                  <a:sym typeface="Arimo"/>
                </a:rPr>
                <a:t>Street-Level Activation</a:t>
              </a:r>
            </a:p>
            <a:p>
              <a:pPr algn="l">
                <a:lnSpc>
                  <a:spcPts val="800"/>
                </a:lnSpc>
              </a:pPr>
              <a:r>
                <a:rPr lang="en-US" sz="1600">
                  <a:solidFill>
                    <a:srgbClr val="000000">
                      <a:alpha val="0"/>
                    </a:srgbClr>
                  </a:solidFill>
                  <a:latin typeface="Arimo"/>
                  <a:ea typeface="Arimo"/>
                  <a:cs typeface="Arimo"/>
                  <a:sym typeface="Arimo"/>
                </a:rPr>
                <a:t>Market Kiosks &amp; Canopies</a:t>
              </a:r>
            </a:p>
          </p:txBody>
        </p:sp>
        <p:sp>
          <p:nvSpPr>
            <p:cNvPr id="63" name="TextBox 63"/>
            <p:cNvSpPr txBox="1"/>
            <p:nvPr/>
          </p:nvSpPr>
          <p:spPr>
            <a:xfrm>
              <a:off x="7941729" y="8812593"/>
              <a:ext cx="2180196" cy="798195"/>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Verified Advisor Badge</a:t>
              </a:r>
            </a:p>
          </p:txBody>
        </p:sp>
        <p:sp>
          <p:nvSpPr>
            <p:cNvPr id="64" name="TextBox 64"/>
            <p:cNvSpPr txBox="1"/>
            <p:nvPr/>
          </p:nvSpPr>
          <p:spPr>
            <a:xfrm>
              <a:off x="11341100" y="8812593"/>
              <a:ext cx="2556015" cy="391795"/>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WhatsApp Catalog</a:t>
              </a:r>
            </a:p>
          </p:txBody>
        </p:sp>
        <p:sp>
          <p:nvSpPr>
            <p:cNvPr id="65" name="TextBox 65"/>
            <p:cNvSpPr txBox="1"/>
            <p:nvPr/>
          </p:nvSpPr>
          <p:spPr>
            <a:xfrm>
              <a:off x="10092271" y="10438193"/>
              <a:ext cx="1461567" cy="544195"/>
            </a:xfrm>
            <a:prstGeom prst="rect">
              <a:avLst/>
            </a:prstGeom>
          </p:spPr>
          <p:txBody>
            <a:bodyPr lIns="0" tIns="0" rIns="0" bIns="0" rtlCol="0" anchor="t">
              <a:spAutoFit/>
            </a:bodyPr>
            <a:lstStyle/>
            <a:p>
              <a:pPr algn="l">
                <a:lnSpc>
                  <a:spcPts val="4000"/>
                </a:lnSpc>
              </a:pPr>
              <a:r>
                <a:rPr lang="en-US" sz="1600">
                  <a:solidFill>
                    <a:srgbClr val="000000">
                      <a:alpha val="0"/>
                    </a:srgbClr>
                  </a:solidFill>
                  <a:latin typeface="Arimo"/>
                  <a:ea typeface="Arimo"/>
                  <a:cs typeface="Arimo"/>
                  <a:sym typeface="Arimo"/>
                </a:rPr>
                <a:t>On-Ground</a:t>
              </a:r>
            </a:p>
          </p:txBody>
        </p:sp>
        <p:sp>
          <p:nvSpPr>
            <p:cNvPr id="66" name="TextBox 66"/>
            <p:cNvSpPr txBox="1"/>
            <p:nvPr/>
          </p:nvSpPr>
          <p:spPr>
            <a:xfrm>
              <a:off x="16002267" y="8726221"/>
              <a:ext cx="1929536" cy="798195"/>
            </a:xfrm>
            <a:prstGeom prst="rect">
              <a:avLst/>
            </a:prstGeom>
          </p:spPr>
          <p:txBody>
            <a:bodyPr lIns="0" tIns="0" rIns="0" bIns="0" rtlCol="0" anchor="t">
              <a:spAutoFit/>
            </a:bodyPr>
            <a:lstStyle/>
            <a:p>
              <a:pPr algn="ctr">
                <a:lnSpc>
                  <a:spcPts val="2400"/>
                </a:lnSpc>
              </a:pPr>
              <a:r>
                <a:rPr lang="en-US" sz="1600">
                  <a:solidFill>
                    <a:srgbClr val="000000">
                      <a:alpha val="0"/>
                    </a:srgbClr>
                  </a:solidFill>
                  <a:latin typeface="Arimo"/>
                  <a:ea typeface="Arimo"/>
                  <a:cs typeface="Arimo"/>
                  <a:sym typeface="Arimo"/>
                </a:rPr>
                <a:t>Assisted Sales Ratio</a:t>
              </a:r>
            </a:p>
          </p:txBody>
        </p:sp>
        <p:sp>
          <p:nvSpPr>
            <p:cNvPr id="67" name="TextBox 67"/>
            <p:cNvSpPr txBox="1"/>
            <p:nvPr/>
          </p:nvSpPr>
          <p:spPr>
            <a:xfrm>
              <a:off x="16222142" y="10011143"/>
              <a:ext cx="1820901" cy="546214"/>
            </a:xfrm>
            <a:prstGeom prst="rect">
              <a:avLst/>
            </a:prstGeom>
          </p:spPr>
          <p:txBody>
            <a:bodyPr lIns="0" tIns="0" rIns="0" bIns="0" rtlCol="0" anchor="t">
              <a:spAutoFit/>
            </a:bodyPr>
            <a:lstStyle/>
            <a:p>
              <a:pPr algn="l">
                <a:lnSpc>
                  <a:spcPts val="4000"/>
                </a:lnSpc>
              </a:pPr>
              <a:r>
                <a:rPr lang="en-US" sz="1600" spc="1">
                  <a:solidFill>
                    <a:srgbClr val="000000">
                      <a:alpha val="0"/>
                    </a:srgbClr>
                  </a:solidFill>
                  <a:latin typeface="Arimo"/>
                  <a:ea typeface="Arimo"/>
                  <a:cs typeface="Arimo"/>
                  <a:sym typeface="Arimo"/>
                </a:rPr>
                <a:t>Primary Goal:</a:t>
              </a:r>
            </a:p>
          </p:txBody>
        </p:sp>
        <p:sp>
          <p:nvSpPr>
            <p:cNvPr id="68" name="TextBox 68"/>
            <p:cNvSpPr txBox="1"/>
            <p:nvPr/>
          </p:nvSpPr>
          <p:spPr>
            <a:xfrm>
              <a:off x="18544388" y="8725116"/>
              <a:ext cx="1497711" cy="800405"/>
            </a:xfrm>
            <a:prstGeom prst="rect">
              <a:avLst/>
            </a:prstGeom>
          </p:spPr>
          <p:txBody>
            <a:bodyPr lIns="0" tIns="0" rIns="0" bIns="0" rtlCol="0" anchor="t">
              <a:spAutoFit/>
            </a:bodyPr>
            <a:lstStyle/>
            <a:p>
              <a:pPr algn="ctr">
                <a:lnSpc>
                  <a:spcPts val="2400"/>
                </a:lnSpc>
              </a:pPr>
              <a:r>
                <a:rPr lang="en-US" sz="1600">
                  <a:solidFill>
                    <a:srgbClr val="000000">
                      <a:alpha val="0"/>
                    </a:srgbClr>
                  </a:solidFill>
                  <a:latin typeface="Arimo"/>
                  <a:ea typeface="Arimo"/>
                  <a:cs typeface="Arimo"/>
                  <a:sym typeface="Arimo"/>
                </a:rPr>
                <a:t>Conversion Uplift</a:t>
              </a:r>
            </a:p>
          </p:txBody>
        </p:sp>
        <p:sp>
          <p:nvSpPr>
            <p:cNvPr id="69" name="TextBox 69"/>
            <p:cNvSpPr txBox="1"/>
            <p:nvPr/>
          </p:nvSpPr>
          <p:spPr>
            <a:xfrm>
              <a:off x="20666469" y="8726221"/>
              <a:ext cx="1858010" cy="798195"/>
            </a:xfrm>
            <a:prstGeom prst="rect">
              <a:avLst/>
            </a:prstGeom>
          </p:spPr>
          <p:txBody>
            <a:bodyPr lIns="0" tIns="0" rIns="0" bIns="0" rtlCol="0" anchor="t">
              <a:spAutoFit/>
            </a:bodyPr>
            <a:lstStyle/>
            <a:p>
              <a:pPr algn="ctr">
                <a:lnSpc>
                  <a:spcPts val="2400"/>
                </a:lnSpc>
              </a:pPr>
              <a:r>
                <a:rPr lang="en-US" sz="1600">
                  <a:solidFill>
                    <a:srgbClr val="000000">
                      <a:alpha val="0"/>
                    </a:srgbClr>
                  </a:solidFill>
                  <a:latin typeface="Arimo"/>
                  <a:ea typeface="Arimo"/>
                  <a:cs typeface="Arimo"/>
                  <a:sym typeface="Arimo"/>
                </a:rPr>
                <a:t>Appointments Booked</a:t>
              </a:r>
            </a:p>
          </p:txBody>
        </p:sp>
        <p:sp>
          <p:nvSpPr>
            <p:cNvPr id="70" name="TextBox 70"/>
            <p:cNvSpPr txBox="1"/>
            <p:nvPr/>
          </p:nvSpPr>
          <p:spPr>
            <a:xfrm>
              <a:off x="12420600" y="7653731"/>
              <a:ext cx="362712" cy="544830"/>
            </a:xfrm>
            <a:prstGeom prst="rect">
              <a:avLst/>
            </a:prstGeom>
          </p:spPr>
          <p:txBody>
            <a:bodyPr lIns="0" tIns="0" rIns="0" bIns="0" rtlCol="0" anchor="t">
              <a:spAutoFit/>
            </a:bodyPr>
            <a:lstStyle/>
            <a:p>
              <a:pPr algn="ctr">
                <a:lnSpc>
                  <a:spcPts val="3359"/>
                </a:lnSpc>
              </a:pPr>
              <a:r>
                <a:rPr lang="en-US" sz="2400">
                  <a:solidFill>
                    <a:srgbClr val="000000">
                      <a:alpha val="0"/>
                    </a:srgbClr>
                  </a:solidFill>
                  <a:latin typeface="Arimo"/>
                  <a:ea typeface="Arimo"/>
                  <a:cs typeface="Arimo"/>
                  <a:sym typeface="Arimo"/>
                </a:rPr>
                <a:t></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5" y="-46349"/>
            <a:ext cx="16351253" cy="1692278"/>
          </a:xfrm>
          <a:custGeom>
            <a:avLst/>
            <a:gdLst/>
            <a:ahLst/>
            <a:cxnLst/>
            <a:rect l="l" t="t" r="r" b="b"/>
            <a:pathLst>
              <a:path w="16351253" h="1692278">
                <a:moveTo>
                  <a:pt x="0" y="0"/>
                </a:moveTo>
                <a:lnTo>
                  <a:pt x="16351253" y="0"/>
                </a:lnTo>
                <a:lnTo>
                  <a:pt x="16351253" y="1692279"/>
                </a:lnTo>
                <a:lnTo>
                  <a:pt x="0" y="1692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44513" y="1876425"/>
            <a:ext cx="5530844" cy="2548252"/>
          </a:xfrm>
          <a:custGeom>
            <a:avLst/>
            <a:gdLst/>
            <a:ahLst/>
            <a:cxnLst/>
            <a:rect l="l" t="t" r="r" b="b"/>
            <a:pathLst>
              <a:path w="5530844" h="2548252">
                <a:moveTo>
                  <a:pt x="0" y="0"/>
                </a:moveTo>
                <a:lnTo>
                  <a:pt x="5530843" y="0"/>
                </a:lnTo>
                <a:lnTo>
                  <a:pt x="5530843" y="2548252"/>
                </a:lnTo>
                <a:lnTo>
                  <a:pt x="0" y="2548252"/>
                </a:lnTo>
                <a:lnTo>
                  <a:pt x="0" y="0"/>
                </a:lnTo>
                <a:close/>
              </a:path>
            </a:pathLst>
          </a:custGeom>
          <a:blipFill>
            <a:blip r:embed="rId4"/>
            <a:stretch>
              <a:fillRect/>
            </a:stretch>
          </a:blipFill>
        </p:spPr>
        <p:txBody>
          <a:bodyPr/>
          <a:lstStyle/>
          <a:p>
            <a:endParaRPr lang="en-IN"/>
          </a:p>
        </p:txBody>
      </p:sp>
      <p:sp>
        <p:nvSpPr>
          <p:cNvPr id="4" name="Freeform 4"/>
          <p:cNvSpPr/>
          <p:nvPr/>
        </p:nvSpPr>
        <p:spPr>
          <a:xfrm>
            <a:off x="504825" y="1895475"/>
            <a:ext cx="5410200" cy="2419350"/>
          </a:xfrm>
          <a:custGeom>
            <a:avLst/>
            <a:gdLst/>
            <a:ahLst/>
            <a:cxnLst/>
            <a:rect l="l" t="t" r="r" b="b"/>
            <a:pathLst>
              <a:path w="5410200" h="2419350">
                <a:moveTo>
                  <a:pt x="0" y="0"/>
                </a:moveTo>
                <a:lnTo>
                  <a:pt x="5410200" y="0"/>
                </a:lnTo>
                <a:lnTo>
                  <a:pt x="5410200" y="2419350"/>
                </a:lnTo>
                <a:lnTo>
                  <a:pt x="0" y="2419350"/>
                </a:lnTo>
                <a:lnTo>
                  <a:pt x="0" y="0"/>
                </a:lnTo>
                <a:close/>
              </a:path>
            </a:pathLst>
          </a:custGeom>
          <a:blipFill>
            <a:blip r:embed="rId5"/>
            <a:stretch>
              <a:fillRect/>
            </a:stretch>
          </a:blipFill>
        </p:spPr>
        <p:txBody>
          <a:bodyPr/>
          <a:lstStyle/>
          <a:p>
            <a:endParaRPr lang="en-IN"/>
          </a:p>
        </p:txBody>
      </p:sp>
      <p:sp>
        <p:nvSpPr>
          <p:cNvPr id="5" name="Freeform 5"/>
          <p:cNvSpPr/>
          <p:nvPr/>
        </p:nvSpPr>
        <p:spPr>
          <a:xfrm>
            <a:off x="508006" y="1889122"/>
            <a:ext cx="5403847" cy="2421255"/>
          </a:xfrm>
          <a:custGeom>
            <a:avLst/>
            <a:gdLst/>
            <a:ahLst/>
            <a:cxnLst/>
            <a:rect l="l" t="t" r="r" b="b"/>
            <a:pathLst>
              <a:path w="5403847" h="2421255">
                <a:moveTo>
                  <a:pt x="0" y="0"/>
                </a:moveTo>
                <a:lnTo>
                  <a:pt x="5403847" y="0"/>
                </a:lnTo>
                <a:lnTo>
                  <a:pt x="5403847" y="2421255"/>
                </a:lnTo>
                <a:lnTo>
                  <a:pt x="0" y="2421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485775" y="4714875"/>
            <a:ext cx="5553075" cy="5172075"/>
          </a:xfrm>
          <a:custGeom>
            <a:avLst/>
            <a:gdLst/>
            <a:ahLst/>
            <a:cxnLst/>
            <a:rect l="l" t="t" r="r" b="b"/>
            <a:pathLst>
              <a:path w="5553075" h="5172075">
                <a:moveTo>
                  <a:pt x="0" y="0"/>
                </a:moveTo>
                <a:lnTo>
                  <a:pt x="5553075" y="0"/>
                </a:lnTo>
                <a:lnTo>
                  <a:pt x="5553075" y="5172075"/>
                </a:lnTo>
                <a:lnTo>
                  <a:pt x="0" y="5172075"/>
                </a:lnTo>
                <a:lnTo>
                  <a:pt x="0" y="0"/>
                </a:lnTo>
                <a:close/>
              </a:path>
            </a:pathLst>
          </a:custGeom>
          <a:blipFill>
            <a:blip r:embed="rId8"/>
            <a:stretch>
              <a:fillRect/>
            </a:stretch>
          </a:blipFill>
        </p:spPr>
        <p:txBody>
          <a:bodyPr/>
          <a:lstStyle/>
          <a:p>
            <a:endParaRPr lang="en-IN"/>
          </a:p>
        </p:txBody>
      </p:sp>
      <p:sp>
        <p:nvSpPr>
          <p:cNvPr id="7" name="Freeform 7"/>
          <p:cNvSpPr/>
          <p:nvPr/>
        </p:nvSpPr>
        <p:spPr>
          <a:xfrm>
            <a:off x="460381" y="4567552"/>
            <a:ext cx="5499097" cy="5316217"/>
          </a:xfrm>
          <a:custGeom>
            <a:avLst/>
            <a:gdLst/>
            <a:ahLst/>
            <a:cxnLst/>
            <a:rect l="l" t="t" r="r" b="b"/>
            <a:pathLst>
              <a:path w="5499097" h="5316217">
                <a:moveTo>
                  <a:pt x="0" y="0"/>
                </a:moveTo>
                <a:lnTo>
                  <a:pt x="5499097" y="0"/>
                </a:lnTo>
                <a:lnTo>
                  <a:pt x="5499097" y="5316217"/>
                </a:lnTo>
                <a:lnTo>
                  <a:pt x="0" y="5316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4943475" y="4495800"/>
            <a:ext cx="1143000" cy="1152525"/>
          </a:xfrm>
          <a:custGeom>
            <a:avLst/>
            <a:gdLst/>
            <a:ahLst/>
            <a:cxnLst/>
            <a:rect l="l" t="t" r="r" b="b"/>
            <a:pathLst>
              <a:path w="1143000" h="1152525">
                <a:moveTo>
                  <a:pt x="0" y="0"/>
                </a:moveTo>
                <a:lnTo>
                  <a:pt x="1143000" y="0"/>
                </a:lnTo>
                <a:lnTo>
                  <a:pt x="1143000" y="1152525"/>
                </a:lnTo>
                <a:lnTo>
                  <a:pt x="0" y="1152525"/>
                </a:lnTo>
                <a:lnTo>
                  <a:pt x="0" y="0"/>
                </a:lnTo>
                <a:close/>
              </a:path>
            </a:pathLst>
          </a:custGeom>
          <a:blipFill>
            <a:blip r:embed="rId11"/>
            <a:stretch>
              <a:fillRect/>
            </a:stretch>
          </a:blipFill>
        </p:spPr>
        <p:txBody>
          <a:bodyPr/>
          <a:lstStyle/>
          <a:p>
            <a:endParaRPr lang="en-IN"/>
          </a:p>
        </p:txBody>
      </p:sp>
      <p:sp>
        <p:nvSpPr>
          <p:cNvPr id="9" name="Freeform 9"/>
          <p:cNvSpPr/>
          <p:nvPr/>
        </p:nvSpPr>
        <p:spPr>
          <a:xfrm>
            <a:off x="4958144" y="4452995"/>
            <a:ext cx="1111501" cy="1111501"/>
          </a:xfrm>
          <a:custGeom>
            <a:avLst/>
            <a:gdLst/>
            <a:ahLst/>
            <a:cxnLst/>
            <a:rect l="l" t="t" r="r" b="b"/>
            <a:pathLst>
              <a:path w="1111501" h="1111501">
                <a:moveTo>
                  <a:pt x="0" y="0"/>
                </a:moveTo>
                <a:lnTo>
                  <a:pt x="1111500" y="0"/>
                </a:lnTo>
                <a:lnTo>
                  <a:pt x="1111500" y="1111500"/>
                </a:lnTo>
                <a:lnTo>
                  <a:pt x="0" y="11115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0" name="Freeform 10"/>
          <p:cNvSpPr/>
          <p:nvPr/>
        </p:nvSpPr>
        <p:spPr>
          <a:xfrm>
            <a:off x="6270488" y="1876492"/>
            <a:ext cx="2078488" cy="234544"/>
          </a:xfrm>
          <a:custGeom>
            <a:avLst/>
            <a:gdLst/>
            <a:ahLst/>
            <a:cxnLst/>
            <a:rect l="l" t="t" r="r" b="b"/>
            <a:pathLst>
              <a:path w="2078488" h="234544">
                <a:moveTo>
                  <a:pt x="0" y="0"/>
                </a:moveTo>
                <a:lnTo>
                  <a:pt x="2078489" y="0"/>
                </a:lnTo>
                <a:lnTo>
                  <a:pt x="2078489" y="234543"/>
                </a:lnTo>
                <a:lnTo>
                  <a:pt x="0" y="23454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1" name="Freeform 11"/>
          <p:cNvSpPr/>
          <p:nvPr/>
        </p:nvSpPr>
        <p:spPr>
          <a:xfrm>
            <a:off x="6296025" y="2562225"/>
            <a:ext cx="5448300" cy="4829175"/>
          </a:xfrm>
          <a:custGeom>
            <a:avLst/>
            <a:gdLst/>
            <a:ahLst/>
            <a:cxnLst/>
            <a:rect l="l" t="t" r="r" b="b"/>
            <a:pathLst>
              <a:path w="5448300" h="4829175">
                <a:moveTo>
                  <a:pt x="0" y="0"/>
                </a:moveTo>
                <a:lnTo>
                  <a:pt x="5448300" y="0"/>
                </a:lnTo>
                <a:lnTo>
                  <a:pt x="5448300" y="4829175"/>
                </a:lnTo>
                <a:lnTo>
                  <a:pt x="0" y="4829175"/>
                </a:lnTo>
                <a:lnTo>
                  <a:pt x="0" y="0"/>
                </a:lnTo>
                <a:close/>
              </a:path>
            </a:pathLst>
          </a:custGeom>
          <a:blipFill>
            <a:blip r:embed="rId16"/>
            <a:stretch>
              <a:fillRect/>
            </a:stretch>
          </a:blipFill>
        </p:spPr>
        <p:txBody>
          <a:bodyPr/>
          <a:lstStyle/>
          <a:p>
            <a:endParaRPr lang="en-IN"/>
          </a:p>
        </p:txBody>
      </p:sp>
      <p:sp>
        <p:nvSpPr>
          <p:cNvPr id="12" name="Freeform 12"/>
          <p:cNvSpPr/>
          <p:nvPr/>
        </p:nvSpPr>
        <p:spPr>
          <a:xfrm>
            <a:off x="6270631" y="2457450"/>
            <a:ext cx="5499097" cy="4937122"/>
          </a:xfrm>
          <a:custGeom>
            <a:avLst/>
            <a:gdLst/>
            <a:ahLst/>
            <a:cxnLst/>
            <a:rect l="l" t="t" r="r" b="b"/>
            <a:pathLst>
              <a:path w="5499097" h="4937122">
                <a:moveTo>
                  <a:pt x="0" y="0"/>
                </a:moveTo>
                <a:lnTo>
                  <a:pt x="5499097" y="0"/>
                </a:lnTo>
                <a:lnTo>
                  <a:pt x="5499097" y="4937122"/>
                </a:lnTo>
                <a:lnTo>
                  <a:pt x="0" y="49371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13" name="Freeform 13"/>
          <p:cNvSpPr/>
          <p:nvPr/>
        </p:nvSpPr>
        <p:spPr>
          <a:xfrm>
            <a:off x="6270631" y="7604122"/>
            <a:ext cx="5499097" cy="2279647"/>
          </a:xfrm>
          <a:custGeom>
            <a:avLst/>
            <a:gdLst/>
            <a:ahLst/>
            <a:cxnLst/>
            <a:rect l="l" t="t" r="r" b="b"/>
            <a:pathLst>
              <a:path w="5499097" h="2279647">
                <a:moveTo>
                  <a:pt x="0" y="0"/>
                </a:moveTo>
                <a:lnTo>
                  <a:pt x="5499097" y="0"/>
                </a:lnTo>
                <a:lnTo>
                  <a:pt x="5499097" y="2279647"/>
                </a:lnTo>
                <a:lnTo>
                  <a:pt x="0" y="227964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14" name="Freeform 14"/>
          <p:cNvSpPr/>
          <p:nvPr/>
        </p:nvSpPr>
        <p:spPr>
          <a:xfrm>
            <a:off x="6534150" y="8353425"/>
            <a:ext cx="514350" cy="504825"/>
          </a:xfrm>
          <a:custGeom>
            <a:avLst/>
            <a:gdLst/>
            <a:ahLst/>
            <a:cxnLst/>
            <a:rect l="l" t="t" r="r" b="b"/>
            <a:pathLst>
              <a:path w="514350" h="504825">
                <a:moveTo>
                  <a:pt x="0" y="0"/>
                </a:moveTo>
                <a:lnTo>
                  <a:pt x="514350" y="0"/>
                </a:lnTo>
                <a:lnTo>
                  <a:pt x="514350" y="504825"/>
                </a:lnTo>
                <a:lnTo>
                  <a:pt x="0" y="504825"/>
                </a:lnTo>
                <a:lnTo>
                  <a:pt x="0" y="0"/>
                </a:lnTo>
                <a:close/>
              </a:path>
            </a:pathLst>
          </a:custGeom>
          <a:blipFill>
            <a:blip r:embed="rId21"/>
            <a:stretch>
              <a:fillRect/>
            </a:stretch>
          </a:blipFill>
        </p:spPr>
        <p:txBody>
          <a:bodyPr/>
          <a:lstStyle/>
          <a:p>
            <a:endParaRPr lang="en-IN"/>
          </a:p>
        </p:txBody>
      </p:sp>
      <p:sp>
        <p:nvSpPr>
          <p:cNvPr id="15" name="Freeform 15"/>
          <p:cNvSpPr/>
          <p:nvPr/>
        </p:nvSpPr>
        <p:spPr>
          <a:xfrm>
            <a:off x="6534150" y="8350253"/>
            <a:ext cx="507997" cy="507997"/>
          </a:xfrm>
          <a:custGeom>
            <a:avLst/>
            <a:gdLst/>
            <a:ahLst/>
            <a:cxnLst/>
            <a:rect l="l" t="t" r="r" b="b"/>
            <a:pathLst>
              <a:path w="507997" h="507997">
                <a:moveTo>
                  <a:pt x="0" y="0"/>
                </a:moveTo>
                <a:lnTo>
                  <a:pt x="507997" y="0"/>
                </a:lnTo>
                <a:lnTo>
                  <a:pt x="507997" y="507997"/>
                </a:lnTo>
                <a:lnTo>
                  <a:pt x="0" y="50799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6" name="Freeform 16"/>
          <p:cNvSpPr/>
          <p:nvPr/>
        </p:nvSpPr>
        <p:spPr>
          <a:xfrm>
            <a:off x="7194556" y="8386620"/>
            <a:ext cx="3619976" cy="556784"/>
          </a:xfrm>
          <a:custGeom>
            <a:avLst/>
            <a:gdLst/>
            <a:ahLst/>
            <a:cxnLst/>
            <a:rect l="l" t="t" r="r" b="b"/>
            <a:pathLst>
              <a:path w="3619976" h="556784">
                <a:moveTo>
                  <a:pt x="0" y="0"/>
                </a:moveTo>
                <a:lnTo>
                  <a:pt x="3619977" y="0"/>
                </a:lnTo>
                <a:lnTo>
                  <a:pt x="3619977" y="556784"/>
                </a:lnTo>
                <a:lnTo>
                  <a:pt x="0" y="55678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17" name="Freeform 17"/>
          <p:cNvSpPr/>
          <p:nvPr/>
        </p:nvSpPr>
        <p:spPr>
          <a:xfrm>
            <a:off x="7194556" y="9089450"/>
            <a:ext cx="3205401" cy="456771"/>
          </a:xfrm>
          <a:custGeom>
            <a:avLst/>
            <a:gdLst/>
            <a:ahLst/>
            <a:cxnLst/>
            <a:rect l="l" t="t" r="r" b="b"/>
            <a:pathLst>
              <a:path w="3205401" h="456771">
                <a:moveTo>
                  <a:pt x="0" y="0"/>
                </a:moveTo>
                <a:lnTo>
                  <a:pt x="3205401" y="0"/>
                </a:lnTo>
                <a:lnTo>
                  <a:pt x="3205401" y="456772"/>
                </a:lnTo>
                <a:lnTo>
                  <a:pt x="0" y="45677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18" name="Freeform 18"/>
          <p:cNvSpPr/>
          <p:nvPr/>
        </p:nvSpPr>
        <p:spPr>
          <a:xfrm>
            <a:off x="12106275" y="1924050"/>
            <a:ext cx="5448300" cy="3533775"/>
          </a:xfrm>
          <a:custGeom>
            <a:avLst/>
            <a:gdLst/>
            <a:ahLst/>
            <a:cxnLst/>
            <a:rect l="l" t="t" r="r" b="b"/>
            <a:pathLst>
              <a:path w="5448300" h="3533775">
                <a:moveTo>
                  <a:pt x="0" y="0"/>
                </a:moveTo>
                <a:lnTo>
                  <a:pt x="5448300" y="0"/>
                </a:lnTo>
                <a:lnTo>
                  <a:pt x="5448300" y="3533775"/>
                </a:lnTo>
                <a:lnTo>
                  <a:pt x="0" y="3533775"/>
                </a:lnTo>
                <a:lnTo>
                  <a:pt x="0" y="0"/>
                </a:lnTo>
                <a:close/>
              </a:path>
            </a:pathLst>
          </a:custGeom>
          <a:blipFill>
            <a:blip r:embed="rId28"/>
            <a:stretch>
              <a:fillRect/>
            </a:stretch>
          </a:blipFill>
        </p:spPr>
        <p:txBody>
          <a:bodyPr/>
          <a:lstStyle/>
          <a:p>
            <a:endParaRPr lang="en-IN"/>
          </a:p>
        </p:txBody>
      </p:sp>
      <p:sp>
        <p:nvSpPr>
          <p:cNvPr id="19" name="Freeform 19"/>
          <p:cNvSpPr/>
          <p:nvPr/>
        </p:nvSpPr>
        <p:spPr>
          <a:xfrm>
            <a:off x="12080881" y="1841497"/>
            <a:ext cx="5499097" cy="3619500"/>
          </a:xfrm>
          <a:custGeom>
            <a:avLst/>
            <a:gdLst/>
            <a:ahLst/>
            <a:cxnLst/>
            <a:rect l="l" t="t" r="r" b="b"/>
            <a:pathLst>
              <a:path w="5499097" h="3619500">
                <a:moveTo>
                  <a:pt x="0" y="0"/>
                </a:moveTo>
                <a:lnTo>
                  <a:pt x="5499097" y="0"/>
                </a:lnTo>
                <a:lnTo>
                  <a:pt x="5499097" y="3619500"/>
                </a:lnTo>
                <a:lnTo>
                  <a:pt x="0" y="36195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IN"/>
          </a:p>
        </p:txBody>
      </p:sp>
      <p:sp>
        <p:nvSpPr>
          <p:cNvPr id="20" name="Freeform 20"/>
          <p:cNvSpPr/>
          <p:nvPr/>
        </p:nvSpPr>
        <p:spPr>
          <a:xfrm>
            <a:off x="12106275" y="5753100"/>
            <a:ext cx="5448300" cy="4133850"/>
          </a:xfrm>
          <a:custGeom>
            <a:avLst/>
            <a:gdLst/>
            <a:ahLst/>
            <a:cxnLst/>
            <a:rect l="l" t="t" r="r" b="b"/>
            <a:pathLst>
              <a:path w="5448300" h="4133850">
                <a:moveTo>
                  <a:pt x="0" y="0"/>
                </a:moveTo>
                <a:lnTo>
                  <a:pt x="5448300" y="0"/>
                </a:lnTo>
                <a:lnTo>
                  <a:pt x="5448300" y="4133850"/>
                </a:lnTo>
                <a:lnTo>
                  <a:pt x="0" y="4133850"/>
                </a:lnTo>
                <a:lnTo>
                  <a:pt x="0" y="0"/>
                </a:lnTo>
                <a:close/>
              </a:path>
            </a:pathLst>
          </a:custGeom>
          <a:blipFill>
            <a:blip r:embed="rId31"/>
            <a:stretch>
              <a:fillRect/>
            </a:stretch>
          </a:blipFill>
        </p:spPr>
        <p:txBody>
          <a:bodyPr/>
          <a:lstStyle/>
          <a:p>
            <a:endParaRPr lang="en-IN"/>
          </a:p>
        </p:txBody>
      </p:sp>
      <p:sp>
        <p:nvSpPr>
          <p:cNvPr id="21" name="Freeform 21"/>
          <p:cNvSpPr/>
          <p:nvPr/>
        </p:nvSpPr>
        <p:spPr>
          <a:xfrm>
            <a:off x="12080881" y="5670547"/>
            <a:ext cx="5499097" cy="4213222"/>
          </a:xfrm>
          <a:custGeom>
            <a:avLst/>
            <a:gdLst/>
            <a:ahLst/>
            <a:cxnLst/>
            <a:rect l="l" t="t" r="r" b="b"/>
            <a:pathLst>
              <a:path w="5499097" h="4213222">
                <a:moveTo>
                  <a:pt x="0" y="0"/>
                </a:moveTo>
                <a:lnTo>
                  <a:pt x="5499097" y="0"/>
                </a:lnTo>
                <a:lnTo>
                  <a:pt x="5499097" y="4213222"/>
                </a:lnTo>
                <a:lnTo>
                  <a:pt x="0" y="421322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IN"/>
          </a:p>
        </p:txBody>
      </p:sp>
      <p:grpSp>
        <p:nvGrpSpPr>
          <p:cNvPr id="22" name="Group 22"/>
          <p:cNvGrpSpPr/>
          <p:nvPr/>
        </p:nvGrpSpPr>
        <p:grpSpPr>
          <a:xfrm>
            <a:off x="609600" y="332537"/>
            <a:ext cx="15614075" cy="9252833"/>
            <a:chOff x="0" y="0"/>
            <a:chExt cx="20818767" cy="12337110"/>
          </a:xfrm>
        </p:grpSpPr>
        <p:sp>
          <p:nvSpPr>
            <p:cNvPr id="23" name="TextBox 23"/>
            <p:cNvSpPr txBox="1"/>
            <p:nvPr/>
          </p:nvSpPr>
          <p:spPr>
            <a:xfrm>
              <a:off x="491084" y="10242969"/>
              <a:ext cx="4732934" cy="563651"/>
            </a:xfrm>
            <a:prstGeom prst="rect">
              <a:avLst/>
            </a:prstGeom>
          </p:spPr>
          <p:txBody>
            <a:bodyPr lIns="0" tIns="0" rIns="0" bIns="0" rtlCol="0" anchor="t">
              <a:spAutoFit/>
            </a:bodyPr>
            <a:lstStyle/>
            <a:p>
              <a:pPr algn="l">
                <a:lnSpc>
                  <a:spcPts val="1650"/>
                </a:lnSpc>
              </a:pPr>
              <a:r>
                <a:rPr lang="en-US" sz="1200">
                  <a:solidFill>
                    <a:srgbClr val="000000">
                      <a:alpha val="0"/>
                    </a:srgbClr>
                  </a:solidFill>
                  <a:latin typeface="Arimo"/>
                  <a:ea typeface="Arimo"/>
                  <a:cs typeface="Arimo"/>
                  <a:sym typeface="Arimo"/>
                </a:rPr>
                <a:t>(CAIT's trust + PhonePe's convenience = Secure Trade)</a:t>
              </a:r>
            </a:p>
          </p:txBody>
        </p:sp>
        <p:sp>
          <p:nvSpPr>
            <p:cNvPr id="24" name="TextBox 24"/>
            <p:cNvSpPr txBox="1"/>
            <p:nvPr/>
          </p:nvSpPr>
          <p:spPr>
            <a:xfrm>
              <a:off x="338684" y="4057434"/>
              <a:ext cx="5338267" cy="818515"/>
            </a:xfrm>
            <a:prstGeom prst="rect">
              <a:avLst/>
            </a:prstGeom>
          </p:spPr>
          <p:txBody>
            <a:bodyPr lIns="0" tIns="0" rIns="0" bIns="0" rtlCol="0" anchor="t">
              <a:spAutoFit/>
            </a:bodyPr>
            <a:lstStyle/>
            <a:p>
              <a:pPr algn="l">
                <a:lnSpc>
                  <a:spcPts val="1599"/>
                </a:lnSpc>
              </a:pPr>
              <a:r>
                <a:rPr lang="en-US" sz="1200">
                  <a:solidFill>
                    <a:srgbClr val="000000">
                      <a:alpha val="0"/>
                    </a:srgbClr>
                  </a:solidFill>
                  <a:latin typeface="Arimo"/>
                  <a:ea typeface="Arimo"/>
                  <a:cs typeface="Arimo"/>
                  <a:sym typeface="Arimo"/>
                </a:rPr>
                <a:t>Trade bodies act as the ultimate validation layer. If the Association says it's safe, the merchant adopts it (e.g., WhatsApp Business adoption via CAIT).</a:t>
              </a:r>
            </a:p>
          </p:txBody>
        </p:sp>
        <p:sp>
          <p:nvSpPr>
            <p:cNvPr id="25" name="TextBox 25"/>
            <p:cNvSpPr txBox="1"/>
            <p:nvPr/>
          </p:nvSpPr>
          <p:spPr>
            <a:xfrm>
              <a:off x="8373542" y="3768280"/>
              <a:ext cx="5326393" cy="3928961"/>
            </a:xfrm>
            <a:prstGeom prst="rect">
              <a:avLst/>
            </a:prstGeom>
          </p:spPr>
          <p:txBody>
            <a:bodyPr lIns="0" tIns="0" rIns="0" bIns="0" rtlCol="0" anchor="t">
              <a:spAutoFit/>
            </a:bodyPr>
            <a:lstStyle/>
            <a:p>
              <a:pPr algn="l">
                <a:lnSpc>
                  <a:spcPts val="1950"/>
                </a:lnSpc>
              </a:pPr>
              <a:r>
                <a:rPr lang="en-US" sz="1200">
                  <a:solidFill>
                    <a:srgbClr val="000000">
                      <a:alpha val="0"/>
                    </a:srgbClr>
                  </a:solidFill>
                  <a:latin typeface="Arimo"/>
                  <a:ea typeface="Arimo"/>
                  <a:cs typeface="Arimo"/>
                  <a:sym typeface="Arimo"/>
                </a:rPr>
                <a:t>Offline "Suraksha Seminars" in 40,000+ trade associations. Live demo of Risk Assessment by local leaders.</a:t>
              </a:r>
            </a:p>
            <a:p>
              <a:pPr algn="l">
                <a:lnSpc>
                  <a:spcPts val="1960"/>
                </a:lnSpc>
              </a:pPr>
              <a:r>
                <a:rPr lang="en-US" sz="1400">
                  <a:solidFill>
                    <a:srgbClr val="000000">
                      <a:alpha val="0"/>
                    </a:srgbClr>
                  </a:solidFill>
                  <a:latin typeface="Arimo"/>
                  <a:ea typeface="Arimo"/>
                  <a:cs typeface="Arimo"/>
                  <a:sym typeface="Arimo"/>
                </a:rPr>
                <a:t>Co-Branded Trust Seals</a:t>
              </a:r>
            </a:p>
            <a:p>
              <a:pPr algn="l">
                <a:lnSpc>
                  <a:spcPts val="1950"/>
                </a:lnSpc>
              </a:pPr>
              <a:r>
                <a:rPr lang="en-US" sz="1200">
                  <a:solidFill>
                    <a:srgbClr val="000000">
                      <a:alpha val="0"/>
                    </a:srgbClr>
                  </a:solidFill>
                  <a:latin typeface="Arimo"/>
                  <a:ea typeface="Arimo"/>
                  <a:cs typeface="Arimo"/>
                  <a:sym typeface="Arimo"/>
                </a:rPr>
                <a:t>"Insured by PhonePe" stickers for shopfronts, co- signed by CAIT. Acts as a badge of honor and safety.</a:t>
              </a:r>
            </a:p>
            <a:p>
              <a:pPr algn="l">
                <a:lnSpc>
                  <a:spcPts val="1960"/>
                </a:lnSpc>
              </a:pPr>
              <a:r>
                <a:rPr lang="en-US" sz="1400">
                  <a:solidFill>
                    <a:srgbClr val="000000">
                      <a:alpha val="0"/>
                    </a:srgbClr>
                  </a:solidFill>
                  <a:latin typeface="Arimo"/>
                  <a:ea typeface="Arimo"/>
                  <a:cs typeface="Arimo"/>
                  <a:sym typeface="Arimo"/>
                </a:rPr>
                <a:t>Claims Showcase Roadshow</a:t>
              </a:r>
            </a:p>
            <a:p>
              <a:pPr algn="l">
                <a:lnSpc>
                  <a:spcPts val="1950"/>
                </a:lnSpc>
              </a:pPr>
              <a:r>
                <a:rPr lang="en-US" sz="1200">
                  <a:solidFill>
                    <a:srgbClr val="000000">
                      <a:alpha val="0"/>
                    </a:srgbClr>
                  </a:solidFill>
                  <a:latin typeface="Arimo"/>
                  <a:ea typeface="Arimo"/>
                  <a:cs typeface="Arimo"/>
                  <a:sym typeface="Arimo"/>
                </a:rPr>
                <a:t>Traveling gallery of "Saved Businesses" – real stories of merchants who survived fire/theft due to insurance.</a:t>
              </a:r>
            </a:p>
          </p:txBody>
        </p:sp>
        <p:sp>
          <p:nvSpPr>
            <p:cNvPr id="26" name="TextBox 26"/>
            <p:cNvSpPr txBox="1"/>
            <p:nvPr/>
          </p:nvSpPr>
          <p:spPr>
            <a:xfrm>
              <a:off x="7899400" y="9988309"/>
              <a:ext cx="2079231" cy="418071"/>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Trust Reinforcement</a:t>
              </a:r>
            </a:p>
          </p:txBody>
        </p:sp>
        <p:sp>
          <p:nvSpPr>
            <p:cNvPr id="27" name="TextBox 27"/>
            <p:cNvSpPr txBox="1"/>
            <p:nvPr/>
          </p:nvSpPr>
          <p:spPr>
            <a:xfrm>
              <a:off x="8779942" y="10518661"/>
              <a:ext cx="4909350" cy="1818450"/>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"My godown fire destroyed ₹5L stock. Because of</a:t>
              </a:r>
            </a:p>
            <a:p>
              <a:pPr algn="l">
                <a:lnSpc>
                  <a:spcPts val="600"/>
                </a:lnSpc>
              </a:pPr>
              <a:r>
                <a:rPr lang="en-US" sz="1200">
                  <a:solidFill>
                    <a:srgbClr val="000000">
                      <a:alpha val="0"/>
                    </a:srgbClr>
                  </a:solidFill>
                  <a:latin typeface="Arimo"/>
                  <a:ea typeface="Arimo"/>
                  <a:cs typeface="Arimo"/>
                  <a:sym typeface="Arimo"/>
                </a:rPr>
                <a:t>CAIT's advice, I had PhonePe insurance. Claims</a:t>
              </a:r>
            </a:p>
            <a:p>
              <a:pPr algn="l">
                <a:lnSpc>
                  <a:spcPts val="2550"/>
                </a:lnSpc>
              </a:pPr>
              <a:r>
                <a:rPr lang="en-US" sz="1200">
                  <a:solidFill>
                    <a:srgbClr val="000000">
                      <a:alpha val="0"/>
                    </a:srgbClr>
                  </a:solidFill>
                  <a:latin typeface="Arimo"/>
                  <a:ea typeface="Arimo"/>
                  <a:cs typeface="Arimo"/>
                  <a:sym typeface="Arimo"/>
                </a:rPr>
                <a:t>were settled in 4 days."</a:t>
              </a:r>
            </a:p>
            <a:p>
              <a:pPr algn="l">
                <a:lnSpc>
                  <a:spcPts val="2400"/>
                </a:lnSpc>
              </a:pPr>
              <a:r>
                <a:rPr lang="en-US" sz="1600">
                  <a:solidFill>
                    <a:srgbClr val="000000">
                      <a:alpha val="0"/>
                    </a:srgbClr>
                  </a:solidFill>
                  <a:latin typeface="Arimo"/>
                  <a:ea typeface="Arimo"/>
                  <a:cs typeface="Arimo"/>
                  <a:sym typeface="Arimo"/>
                </a:rPr>
                <a:t>— Ramesh Gupta, CAIT Member, Indore</a:t>
              </a:r>
            </a:p>
          </p:txBody>
        </p:sp>
        <p:sp>
          <p:nvSpPr>
            <p:cNvPr id="28" name="TextBox 28"/>
            <p:cNvSpPr txBox="1"/>
            <p:nvPr/>
          </p:nvSpPr>
          <p:spPr>
            <a:xfrm>
              <a:off x="18492584" y="1020229"/>
              <a:ext cx="256248"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Pe</a:t>
              </a:r>
            </a:p>
          </p:txBody>
        </p:sp>
        <p:sp>
          <p:nvSpPr>
            <p:cNvPr id="29" name="TextBox 29"/>
            <p:cNvSpPr txBox="1"/>
            <p:nvPr/>
          </p:nvSpPr>
          <p:spPr>
            <a:xfrm>
              <a:off x="18956858" y="1020229"/>
              <a:ext cx="1111212"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Deep Dive</a:t>
              </a:r>
            </a:p>
          </p:txBody>
        </p:sp>
        <p:sp>
          <p:nvSpPr>
            <p:cNvPr id="30" name="TextBox 30"/>
            <p:cNvSpPr txBox="1"/>
            <p:nvPr/>
          </p:nvSpPr>
          <p:spPr>
            <a:xfrm>
              <a:off x="16002025" y="11216437"/>
              <a:ext cx="4553179" cy="561734"/>
            </a:xfrm>
            <a:prstGeom prst="rect">
              <a:avLst/>
            </a:prstGeom>
          </p:spPr>
          <p:txBody>
            <a:bodyPr lIns="0" tIns="0" rIns="0" bIns="0" rtlCol="0" anchor="t">
              <a:spAutoFit/>
            </a:bodyPr>
            <a:lstStyle/>
            <a:p>
              <a:pPr algn="l">
                <a:lnSpc>
                  <a:spcPts val="1650"/>
                </a:lnSpc>
              </a:pPr>
              <a:r>
                <a:rPr lang="en-US" sz="1200">
                  <a:solidFill>
                    <a:srgbClr val="000000">
                      <a:alpha val="0"/>
                    </a:srgbClr>
                  </a:solidFill>
                  <a:latin typeface="Arimo"/>
                  <a:ea typeface="Arimo"/>
                  <a:cs typeface="Arimo"/>
                  <a:sym typeface="Arimo"/>
                </a:rPr>
                <a:t>Onboard 5,000 Trade Associations in Year 1 as "PhonePe Protected Zones".</a:t>
              </a:r>
            </a:p>
          </p:txBody>
        </p:sp>
        <p:sp>
          <p:nvSpPr>
            <p:cNvPr id="31" name="TextBox 31"/>
            <p:cNvSpPr txBox="1"/>
            <p:nvPr/>
          </p:nvSpPr>
          <p:spPr>
            <a:xfrm>
              <a:off x="135458" y="-47623"/>
              <a:ext cx="1464958" cy="291465"/>
            </a:xfrm>
            <a:prstGeom prst="rect">
              <a:avLst/>
            </a:prstGeom>
          </p:spPr>
          <p:txBody>
            <a:bodyPr lIns="0" tIns="0" rIns="0" bIns="0" rtlCol="0" anchor="t">
              <a:spAutoFit/>
            </a:bodyPr>
            <a:lstStyle/>
            <a:p>
              <a:pPr algn="l">
                <a:lnSpc>
                  <a:spcPts val="1777"/>
                </a:lnSpc>
              </a:pPr>
              <a:r>
                <a:rPr lang="en-US" sz="1200">
                  <a:solidFill>
                    <a:srgbClr val="000000">
                      <a:alpha val="0"/>
                    </a:srgbClr>
                  </a:solidFill>
                  <a:latin typeface="Arimo"/>
                  <a:ea typeface="Arimo"/>
                  <a:cs typeface="Arimo"/>
                  <a:sym typeface="Arimo"/>
                </a:rPr>
                <a:t>Campaign 03</a:t>
              </a:r>
            </a:p>
          </p:txBody>
        </p:sp>
        <p:sp>
          <p:nvSpPr>
            <p:cNvPr id="32" name="TextBox 32"/>
            <p:cNvSpPr txBox="1"/>
            <p:nvPr/>
          </p:nvSpPr>
          <p:spPr>
            <a:xfrm>
              <a:off x="1854200" y="-47625"/>
              <a:ext cx="1737766" cy="291465"/>
            </a:xfrm>
            <a:prstGeom prst="rect">
              <a:avLst/>
            </a:prstGeom>
          </p:spPr>
          <p:txBody>
            <a:bodyPr lIns="0" tIns="0" rIns="0" bIns="0" rtlCol="0" anchor="t">
              <a:spAutoFit/>
            </a:bodyPr>
            <a:lstStyle/>
            <a:p>
              <a:pPr algn="l">
                <a:lnSpc>
                  <a:spcPts val="1777"/>
                </a:lnSpc>
              </a:pPr>
              <a:r>
                <a:rPr lang="en-US" sz="1200">
                  <a:solidFill>
                    <a:srgbClr val="000000">
                      <a:alpha val="0"/>
                    </a:srgbClr>
                  </a:solidFill>
                  <a:latin typeface="Arimo"/>
                  <a:ea typeface="Arimo"/>
                  <a:cs typeface="Arimo"/>
                  <a:sym typeface="Arimo"/>
                </a:rPr>
                <a:t>Strategic Alliance</a:t>
              </a:r>
            </a:p>
          </p:txBody>
        </p:sp>
        <p:sp>
          <p:nvSpPr>
            <p:cNvPr id="33" name="TextBox 33"/>
            <p:cNvSpPr txBox="1"/>
            <p:nvPr/>
          </p:nvSpPr>
          <p:spPr>
            <a:xfrm>
              <a:off x="0" y="275184"/>
              <a:ext cx="7427417" cy="1082383"/>
            </a:xfrm>
            <a:prstGeom prst="rect">
              <a:avLst/>
            </a:prstGeom>
          </p:spPr>
          <p:txBody>
            <a:bodyPr lIns="0" tIns="0" rIns="0" bIns="0" rtlCol="0" anchor="t">
              <a:spAutoFit/>
            </a:bodyPr>
            <a:lstStyle/>
            <a:p>
              <a:pPr algn="l">
                <a:lnSpc>
                  <a:spcPts val="4443"/>
                </a:lnSpc>
              </a:pPr>
              <a:r>
                <a:rPr lang="en-US" sz="3000">
                  <a:solidFill>
                    <a:srgbClr val="000000">
                      <a:alpha val="0"/>
                    </a:srgbClr>
                  </a:solidFill>
                  <a:latin typeface="Arimo"/>
                  <a:ea typeface="Arimo"/>
                  <a:cs typeface="Arimo"/>
                  <a:sym typeface="Arimo"/>
                </a:rPr>
                <a:t>CAIT Strategic Partnership</a:t>
              </a:r>
            </a:p>
            <a:p>
              <a:pPr algn="l">
                <a:lnSpc>
                  <a:spcPts val="1960"/>
                </a:lnSpc>
              </a:pPr>
              <a:r>
                <a:rPr lang="en-US" sz="1400">
                  <a:solidFill>
                    <a:srgbClr val="000000">
                      <a:alpha val="0"/>
                    </a:srgbClr>
                  </a:solidFill>
                  <a:latin typeface="Arimo"/>
                  <a:ea typeface="Arimo"/>
                  <a:cs typeface="Arimo"/>
                  <a:sym typeface="Arimo"/>
                </a:rPr>
                <a:t>Leveraging 8 Crore Traders via Confederation of All India Traders</a:t>
              </a:r>
            </a:p>
          </p:txBody>
        </p:sp>
        <p:sp>
          <p:nvSpPr>
            <p:cNvPr id="34" name="TextBox 34"/>
            <p:cNvSpPr txBox="1"/>
            <p:nvPr/>
          </p:nvSpPr>
          <p:spPr>
            <a:xfrm>
              <a:off x="287884" y="7116255"/>
              <a:ext cx="5670614" cy="1532255"/>
            </a:xfrm>
            <a:prstGeom prst="rect">
              <a:avLst/>
            </a:prstGeom>
          </p:spPr>
          <p:txBody>
            <a:bodyPr lIns="0" tIns="0" rIns="0" bIns="0" rtlCol="0" anchor="t">
              <a:spAutoFit/>
            </a:bodyPr>
            <a:lstStyle/>
            <a:p>
              <a:pPr algn="l">
                <a:lnSpc>
                  <a:spcPts val="2300"/>
                </a:lnSpc>
              </a:pPr>
              <a:r>
                <a:rPr lang="en-US" sz="1400">
                  <a:solidFill>
                    <a:srgbClr val="000000">
                      <a:alpha val="0"/>
                    </a:srgbClr>
                  </a:solidFill>
                  <a:latin typeface="Arimo"/>
                  <a:ea typeface="Arimo"/>
                  <a:cs typeface="Arimo"/>
                  <a:sym typeface="Arimo"/>
                </a:rPr>
                <a:t>A joint national movement declaring "Every Trader Protected". Framing insurance not as a product, but as a CAIT-mandated safety standard for business continuity.</a:t>
              </a:r>
            </a:p>
          </p:txBody>
        </p:sp>
        <p:sp>
          <p:nvSpPr>
            <p:cNvPr id="35" name="TextBox 35"/>
            <p:cNvSpPr txBox="1"/>
            <p:nvPr/>
          </p:nvSpPr>
          <p:spPr>
            <a:xfrm>
              <a:off x="491084" y="9008948"/>
              <a:ext cx="4770234" cy="1165746"/>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Joint Value Prop:</a:t>
              </a:r>
            </a:p>
            <a:p>
              <a:pPr algn="l">
                <a:lnSpc>
                  <a:spcPts val="1499"/>
                </a:lnSpc>
              </a:pPr>
              <a:r>
                <a:rPr lang="en-US" sz="1400">
                  <a:solidFill>
                    <a:srgbClr val="000000">
                      <a:alpha val="0"/>
                    </a:srgbClr>
                  </a:solidFill>
                  <a:latin typeface="Arimo"/>
                  <a:ea typeface="Arimo"/>
                  <a:cs typeface="Arimo"/>
                  <a:sym typeface="Arimo"/>
                </a:rPr>
                <a:t>"CAIT ka bharosa + PhonePe ki suvidha =</a:t>
              </a:r>
            </a:p>
            <a:p>
              <a:pPr algn="l">
                <a:lnSpc>
                  <a:spcPts val="2549"/>
                </a:lnSpc>
              </a:pPr>
              <a:r>
                <a:rPr lang="en-US" sz="1400">
                  <a:solidFill>
                    <a:srgbClr val="000000">
                      <a:alpha val="0"/>
                    </a:srgbClr>
                  </a:solidFill>
                  <a:latin typeface="Arimo"/>
                  <a:ea typeface="Arimo"/>
                  <a:cs typeface="Arimo"/>
                  <a:sym typeface="Arimo"/>
                </a:rPr>
                <a:t>Surakshit Vyapar"</a:t>
              </a:r>
            </a:p>
          </p:txBody>
        </p:sp>
        <p:sp>
          <p:nvSpPr>
            <p:cNvPr id="36" name="TextBox 36"/>
            <p:cNvSpPr txBox="1"/>
            <p:nvPr/>
          </p:nvSpPr>
          <p:spPr>
            <a:xfrm>
              <a:off x="338684" y="2854350"/>
              <a:ext cx="5603837" cy="741680"/>
            </a:xfrm>
            <a:prstGeom prst="rect">
              <a:avLst/>
            </a:prstGeom>
          </p:spPr>
          <p:txBody>
            <a:bodyPr lIns="0" tIns="0" rIns="0" bIns="0" rtlCol="0" anchor="t">
              <a:spAutoFit/>
            </a:bodyPr>
            <a:lstStyle/>
            <a:p>
              <a:pPr algn="l">
                <a:lnSpc>
                  <a:spcPts val="2249"/>
                </a:lnSpc>
              </a:pPr>
              <a:r>
                <a:rPr lang="en-US" sz="1400">
                  <a:solidFill>
                    <a:srgbClr val="000000">
                      <a:alpha val="0"/>
                    </a:srgbClr>
                  </a:solidFill>
                  <a:latin typeface="Arimo"/>
                  <a:ea typeface="Arimo"/>
                  <a:cs typeface="Arimo"/>
                  <a:sym typeface="Arimo"/>
                </a:rPr>
                <a:t>"I don't trust insurance companies, but I trust my Vyapar Association leader."</a:t>
              </a:r>
            </a:p>
          </p:txBody>
        </p:sp>
        <p:sp>
          <p:nvSpPr>
            <p:cNvPr id="37" name="TextBox 37"/>
            <p:cNvSpPr txBox="1"/>
            <p:nvPr/>
          </p:nvSpPr>
          <p:spPr>
            <a:xfrm>
              <a:off x="8373542" y="3355505"/>
              <a:ext cx="2662555" cy="335343"/>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Association Townhalls</a:t>
              </a:r>
            </a:p>
          </p:txBody>
        </p:sp>
        <p:sp>
          <p:nvSpPr>
            <p:cNvPr id="38" name="TextBox 38"/>
            <p:cNvSpPr txBox="1"/>
            <p:nvPr/>
          </p:nvSpPr>
          <p:spPr>
            <a:xfrm>
              <a:off x="16270834" y="8417344"/>
              <a:ext cx="534149" cy="332562"/>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80%</a:t>
              </a:r>
            </a:p>
          </p:txBody>
        </p:sp>
        <p:sp>
          <p:nvSpPr>
            <p:cNvPr id="39" name="TextBox 39"/>
            <p:cNvSpPr txBox="1"/>
            <p:nvPr/>
          </p:nvSpPr>
          <p:spPr>
            <a:xfrm>
              <a:off x="17820234" y="8417344"/>
              <a:ext cx="460388" cy="332562"/>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45k</a:t>
              </a:r>
            </a:p>
          </p:txBody>
        </p:sp>
        <p:sp>
          <p:nvSpPr>
            <p:cNvPr id="40" name="TextBox 40"/>
            <p:cNvSpPr txBox="1"/>
            <p:nvPr/>
          </p:nvSpPr>
          <p:spPr>
            <a:xfrm>
              <a:off x="19293434" y="8417344"/>
              <a:ext cx="533908" cy="332562"/>
            </a:xfrm>
            <a:prstGeom prst="rect">
              <a:avLst/>
            </a:prstGeom>
          </p:spPr>
          <p:txBody>
            <a:bodyPr lIns="0" tIns="0" rIns="0" bIns="0" rtlCol="0" anchor="t">
              <a:spAutoFit/>
            </a:bodyPr>
            <a:lstStyle/>
            <a:p>
              <a:pPr algn="l">
                <a:lnSpc>
                  <a:spcPts val="1960"/>
                </a:lnSpc>
              </a:pPr>
              <a:r>
                <a:rPr lang="en-US" sz="1400">
                  <a:solidFill>
                    <a:srgbClr val="000000">
                      <a:alpha val="0"/>
                    </a:srgbClr>
                  </a:solidFill>
                  <a:latin typeface="Arimo"/>
                  <a:ea typeface="Arimo"/>
                  <a:cs typeface="Arimo"/>
                  <a:sym typeface="Arimo"/>
                </a:rPr>
                <a:t>60%</a:t>
              </a:r>
            </a:p>
          </p:txBody>
        </p:sp>
        <p:sp>
          <p:nvSpPr>
            <p:cNvPr id="41" name="TextBox 41"/>
            <p:cNvSpPr txBox="1"/>
            <p:nvPr/>
          </p:nvSpPr>
          <p:spPr>
            <a:xfrm>
              <a:off x="287884" y="6113653"/>
              <a:ext cx="4257015" cy="841781"/>
            </a:xfrm>
            <a:prstGeom prst="rect">
              <a:avLst/>
            </a:prstGeom>
          </p:spPr>
          <p:txBody>
            <a:bodyPr lIns="0" tIns="0" rIns="0" bIns="0" rtlCol="0" anchor="t">
              <a:spAutoFit/>
            </a:bodyPr>
            <a:lstStyle/>
            <a:p>
              <a:pPr algn="l">
                <a:lnSpc>
                  <a:spcPts val="1540"/>
                </a:lnSpc>
              </a:pPr>
              <a:r>
                <a:rPr lang="en-US" sz="1100" spc="40">
                  <a:solidFill>
                    <a:srgbClr val="000000">
                      <a:alpha val="0"/>
                    </a:srgbClr>
                  </a:solidFill>
                  <a:latin typeface="Arimo"/>
                  <a:ea typeface="Arimo"/>
                  <a:cs typeface="Arimo"/>
                  <a:sym typeface="Arimo"/>
                </a:rPr>
                <a:t>Activation Concept</a:t>
              </a:r>
            </a:p>
            <a:p>
              <a:pPr algn="l">
                <a:lnSpc>
                  <a:spcPts val="2520"/>
                </a:lnSpc>
              </a:pPr>
              <a:r>
                <a:rPr lang="en-US" sz="1800">
                  <a:solidFill>
                    <a:srgbClr val="000000">
                      <a:alpha val="0"/>
                    </a:srgbClr>
                  </a:solidFill>
                  <a:latin typeface="Arimo"/>
                  <a:ea typeface="Arimo"/>
                  <a:cs typeface="Arimo"/>
                  <a:sym typeface="Arimo"/>
                </a:rPr>
                <a:t>"Vyapari Suraksha Abhiyan"</a:t>
              </a:r>
            </a:p>
          </p:txBody>
        </p:sp>
        <p:sp>
          <p:nvSpPr>
            <p:cNvPr id="42" name="TextBox 42"/>
            <p:cNvSpPr txBox="1"/>
            <p:nvPr/>
          </p:nvSpPr>
          <p:spPr>
            <a:xfrm>
              <a:off x="338684" y="2461984"/>
              <a:ext cx="2888806" cy="267970"/>
            </a:xfrm>
            <a:prstGeom prst="rect">
              <a:avLst/>
            </a:prstGeom>
          </p:spPr>
          <p:txBody>
            <a:bodyPr lIns="0" tIns="0" rIns="0" bIns="0" rtlCol="0" anchor="t">
              <a:spAutoFit/>
            </a:bodyPr>
            <a:lstStyle/>
            <a:p>
              <a:pPr algn="l">
                <a:lnSpc>
                  <a:spcPts val="1540"/>
                </a:lnSpc>
              </a:pPr>
              <a:r>
                <a:rPr lang="en-US" sz="1100" spc="45">
                  <a:solidFill>
                    <a:srgbClr val="000000">
                      <a:alpha val="0"/>
                    </a:srgbClr>
                  </a:solidFill>
                  <a:latin typeface="Arimo"/>
                  <a:ea typeface="Arimo"/>
                  <a:cs typeface="Arimo"/>
                  <a:sym typeface="Arimo"/>
                </a:rPr>
                <a:t>Partnership Rationale</a:t>
              </a:r>
            </a:p>
          </p:txBody>
        </p:sp>
        <p:sp>
          <p:nvSpPr>
            <p:cNvPr id="43" name="TextBox 43"/>
            <p:cNvSpPr txBox="1"/>
            <p:nvPr/>
          </p:nvSpPr>
          <p:spPr>
            <a:xfrm>
              <a:off x="7611542" y="2053260"/>
              <a:ext cx="2704567" cy="267970"/>
            </a:xfrm>
            <a:prstGeom prst="rect">
              <a:avLst/>
            </a:prstGeom>
          </p:spPr>
          <p:txBody>
            <a:bodyPr lIns="0" tIns="0" rIns="0" bIns="0" rtlCol="0" anchor="t">
              <a:spAutoFit/>
            </a:bodyPr>
            <a:lstStyle/>
            <a:p>
              <a:pPr algn="l">
                <a:lnSpc>
                  <a:spcPts val="1540"/>
                </a:lnSpc>
              </a:pPr>
              <a:r>
                <a:rPr lang="en-US" sz="1100" spc="55">
                  <a:solidFill>
                    <a:srgbClr val="000000">
                      <a:alpha val="0"/>
                    </a:srgbClr>
                  </a:solidFill>
                  <a:latin typeface="Arimo"/>
                  <a:ea typeface="Arimo"/>
                  <a:cs typeface="Arimo"/>
                  <a:sym typeface="Arimo"/>
                </a:rPr>
                <a:t>Program Mechanics</a:t>
              </a:r>
            </a:p>
          </p:txBody>
        </p:sp>
        <p:sp>
          <p:nvSpPr>
            <p:cNvPr id="44" name="TextBox 44"/>
            <p:cNvSpPr txBox="1"/>
            <p:nvPr/>
          </p:nvSpPr>
          <p:spPr>
            <a:xfrm>
              <a:off x="15781884" y="7585773"/>
              <a:ext cx="2253031" cy="265062"/>
            </a:xfrm>
            <a:prstGeom prst="rect">
              <a:avLst/>
            </a:prstGeom>
          </p:spPr>
          <p:txBody>
            <a:bodyPr lIns="0" tIns="0" rIns="0" bIns="0" rtlCol="0" anchor="t">
              <a:spAutoFit/>
            </a:bodyPr>
            <a:lstStyle/>
            <a:p>
              <a:pPr algn="l">
                <a:lnSpc>
                  <a:spcPts val="1540"/>
                </a:lnSpc>
              </a:pPr>
              <a:r>
                <a:rPr lang="en-US" sz="1100" spc="48">
                  <a:solidFill>
                    <a:srgbClr val="000000">
                      <a:alpha val="0"/>
                    </a:srgbClr>
                  </a:solidFill>
                  <a:latin typeface="Arimo"/>
                  <a:ea typeface="Arimo"/>
                  <a:cs typeface="Arimo"/>
                  <a:sym typeface="Arimo"/>
                </a:rPr>
                <a:t>Partnership KPIs</a:t>
              </a:r>
            </a:p>
          </p:txBody>
        </p:sp>
        <p:sp>
          <p:nvSpPr>
            <p:cNvPr id="45" name="TextBox 45"/>
            <p:cNvSpPr txBox="1"/>
            <p:nvPr/>
          </p:nvSpPr>
          <p:spPr>
            <a:xfrm>
              <a:off x="15781884" y="2477465"/>
              <a:ext cx="2631529" cy="267970"/>
            </a:xfrm>
            <a:prstGeom prst="rect">
              <a:avLst/>
            </a:prstGeom>
          </p:spPr>
          <p:txBody>
            <a:bodyPr lIns="0" tIns="0" rIns="0" bIns="0" rtlCol="0" anchor="t">
              <a:spAutoFit/>
            </a:bodyPr>
            <a:lstStyle/>
            <a:p>
              <a:pPr algn="l">
                <a:lnSpc>
                  <a:spcPts val="1540"/>
                </a:lnSpc>
              </a:pPr>
              <a:r>
                <a:rPr lang="en-US" sz="1100" spc="49">
                  <a:solidFill>
                    <a:srgbClr val="000000">
                      <a:alpha val="0"/>
                    </a:srgbClr>
                  </a:solidFill>
                  <a:latin typeface="Arimo"/>
                  <a:ea typeface="Arimo"/>
                  <a:cs typeface="Arimo"/>
                  <a:sym typeface="Arimo"/>
                </a:rPr>
                <a:t>Member Benefits CTA</a:t>
              </a:r>
            </a:p>
          </p:txBody>
        </p:sp>
        <p:sp>
          <p:nvSpPr>
            <p:cNvPr id="46" name="TextBox 46"/>
            <p:cNvSpPr txBox="1"/>
            <p:nvPr/>
          </p:nvSpPr>
          <p:spPr>
            <a:xfrm>
              <a:off x="16397059" y="3123565"/>
              <a:ext cx="4421708" cy="1743304"/>
            </a:xfrm>
            <a:prstGeom prst="rect">
              <a:avLst/>
            </a:prstGeom>
          </p:spPr>
          <p:txBody>
            <a:bodyPr lIns="0" tIns="0" rIns="0" bIns="0" rtlCol="0" anchor="t">
              <a:spAutoFit/>
            </a:bodyPr>
            <a:lstStyle/>
            <a:p>
              <a:pPr algn="ctr">
                <a:lnSpc>
                  <a:spcPts val="2076"/>
                </a:lnSpc>
              </a:pPr>
              <a:r>
                <a:rPr lang="en-US" sz="1200">
                  <a:solidFill>
                    <a:srgbClr val="000000">
                      <a:alpha val="0"/>
                    </a:srgbClr>
                  </a:solidFill>
                  <a:latin typeface="Arimo"/>
                  <a:ea typeface="Arimo"/>
                  <a:cs typeface="Arimo"/>
                  <a:sym typeface="Arimo"/>
                </a:rPr>
                <a:t>Exclusive for CAIT Members</a:t>
              </a:r>
            </a:p>
            <a:p>
              <a:pPr algn="ctr">
                <a:lnSpc>
                  <a:spcPts val="3114"/>
                </a:lnSpc>
              </a:pPr>
              <a:r>
                <a:rPr lang="en-US" sz="1800">
                  <a:solidFill>
                    <a:srgbClr val="000000">
                      <a:alpha val="0"/>
                    </a:srgbClr>
                  </a:solidFill>
                  <a:latin typeface="Arimo"/>
                  <a:ea typeface="Arimo"/>
                  <a:cs typeface="Arimo"/>
                  <a:sym typeface="Arimo"/>
                </a:rPr>
                <a:t>Priority Claims Desk</a:t>
              </a:r>
            </a:p>
            <a:p>
              <a:pPr algn="ctr">
                <a:lnSpc>
                  <a:spcPts val="2400"/>
                </a:lnSpc>
              </a:pPr>
              <a:r>
                <a:rPr lang="en-US" sz="1600">
                  <a:solidFill>
                    <a:srgbClr val="000000">
                      <a:alpha val="0"/>
                    </a:srgbClr>
                  </a:solidFill>
                  <a:latin typeface="Arimo"/>
                  <a:ea typeface="Arimo"/>
                  <a:cs typeface="Arimo"/>
                  <a:sym typeface="Arimo"/>
                </a:rPr>
                <a:t>Dedicated helpline for association members</a:t>
              </a:r>
            </a:p>
          </p:txBody>
        </p:sp>
        <p:sp>
          <p:nvSpPr>
            <p:cNvPr id="47" name="TextBox 47"/>
            <p:cNvSpPr txBox="1"/>
            <p:nvPr/>
          </p:nvSpPr>
          <p:spPr>
            <a:xfrm>
              <a:off x="440284" y="11352784"/>
              <a:ext cx="670001" cy="801268"/>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B2B Trust</a:t>
              </a:r>
            </a:p>
          </p:txBody>
        </p:sp>
        <p:sp>
          <p:nvSpPr>
            <p:cNvPr id="48" name="TextBox 48"/>
            <p:cNvSpPr txBox="1"/>
            <p:nvPr/>
          </p:nvSpPr>
          <p:spPr>
            <a:xfrm>
              <a:off x="2082978" y="11352467"/>
              <a:ext cx="1488415" cy="801903"/>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Community Led</a:t>
              </a:r>
            </a:p>
          </p:txBody>
        </p:sp>
        <p:sp>
          <p:nvSpPr>
            <p:cNvPr id="49" name="TextBox 49"/>
            <p:cNvSpPr txBox="1"/>
            <p:nvPr/>
          </p:nvSpPr>
          <p:spPr>
            <a:xfrm>
              <a:off x="4449762" y="11371834"/>
              <a:ext cx="1279703" cy="375818"/>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Validation</a:t>
              </a:r>
            </a:p>
          </p:txBody>
        </p:sp>
        <p:sp>
          <p:nvSpPr>
            <p:cNvPr id="50" name="TextBox 50"/>
            <p:cNvSpPr txBox="1"/>
            <p:nvPr/>
          </p:nvSpPr>
          <p:spPr>
            <a:xfrm>
              <a:off x="10096500" y="10082352"/>
              <a:ext cx="1563192" cy="375818"/>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Social Proof</a:t>
              </a:r>
            </a:p>
          </p:txBody>
        </p:sp>
        <p:sp>
          <p:nvSpPr>
            <p:cNvPr id="51" name="TextBox 51"/>
            <p:cNvSpPr txBox="1"/>
            <p:nvPr/>
          </p:nvSpPr>
          <p:spPr>
            <a:xfrm>
              <a:off x="15781884" y="9308935"/>
              <a:ext cx="1728775" cy="391795"/>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Association </a:t>
              </a:r>
            </a:p>
          </p:txBody>
        </p:sp>
        <p:sp>
          <p:nvSpPr>
            <p:cNvPr id="52" name="TextBox 52"/>
            <p:cNvSpPr txBox="1"/>
            <p:nvPr/>
          </p:nvSpPr>
          <p:spPr>
            <a:xfrm>
              <a:off x="17682121" y="9304960"/>
              <a:ext cx="822503" cy="396024"/>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Event </a:t>
              </a:r>
            </a:p>
          </p:txBody>
        </p:sp>
        <p:sp>
          <p:nvSpPr>
            <p:cNvPr id="53" name="TextBox 53"/>
            <p:cNvSpPr txBox="1"/>
            <p:nvPr/>
          </p:nvSpPr>
          <p:spPr>
            <a:xfrm>
              <a:off x="19171730" y="9305544"/>
              <a:ext cx="792353" cy="394868"/>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Policy</a:t>
              </a:r>
            </a:p>
          </p:txBody>
        </p:sp>
        <p:sp>
          <p:nvSpPr>
            <p:cNvPr id="54" name="TextBox 54"/>
            <p:cNvSpPr txBox="1"/>
            <p:nvPr/>
          </p:nvSpPr>
          <p:spPr>
            <a:xfrm>
              <a:off x="15952534" y="9711627"/>
              <a:ext cx="4445838" cy="395503"/>
            </a:xfrm>
            <a:prstGeom prst="rect">
              <a:avLst/>
            </a:prstGeom>
          </p:spPr>
          <p:txBody>
            <a:bodyPr lIns="0" tIns="0" rIns="0" bIns="0" rtlCol="0" anchor="t">
              <a:spAutoFit/>
            </a:bodyPr>
            <a:lstStyle/>
            <a:p>
              <a:pPr algn="l">
                <a:lnSpc>
                  <a:spcPts val="2400"/>
                </a:lnSpc>
              </a:pPr>
              <a:r>
                <a:rPr lang="en-US" sz="1600">
                  <a:solidFill>
                    <a:srgbClr val="000000">
                      <a:alpha val="0"/>
                    </a:srgbClr>
                  </a:solidFill>
                  <a:latin typeface="Arimo"/>
                  <a:ea typeface="Arimo"/>
                  <a:cs typeface="Arimo"/>
                  <a:sym typeface="Arimo"/>
                </a:rPr>
                <a:t>Sign-ups AttendancePenetration</a:t>
              </a:r>
            </a:p>
          </p:txBody>
        </p:sp>
        <p:sp>
          <p:nvSpPr>
            <p:cNvPr id="55" name="TextBox 55"/>
            <p:cNvSpPr txBox="1"/>
            <p:nvPr/>
          </p:nvSpPr>
          <p:spPr>
            <a:xfrm>
              <a:off x="16002025" y="10592168"/>
              <a:ext cx="2175116" cy="547903"/>
            </a:xfrm>
            <a:prstGeom prst="rect">
              <a:avLst/>
            </a:prstGeom>
          </p:spPr>
          <p:txBody>
            <a:bodyPr lIns="0" tIns="0" rIns="0" bIns="0" rtlCol="0" anchor="t">
              <a:spAutoFit/>
            </a:bodyPr>
            <a:lstStyle/>
            <a:p>
              <a:pPr algn="l">
                <a:lnSpc>
                  <a:spcPts val="4000"/>
                </a:lnSpc>
              </a:pPr>
              <a:r>
                <a:rPr lang="en-US" sz="1600">
                  <a:solidFill>
                    <a:srgbClr val="000000">
                      <a:alpha val="0"/>
                    </a:srgbClr>
                  </a:solidFill>
                  <a:latin typeface="Arimo"/>
                  <a:ea typeface="Arimo"/>
                  <a:cs typeface="Arimo"/>
                  <a:sym typeface="Arimo"/>
                </a:rPr>
                <a:t>Success Metric:</a:t>
              </a:r>
            </a:p>
          </p:txBody>
        </p:sp>
        <p:sp>
          <p:nvSpPr>
            <p:cNvPr id="56" name="TextBox 56"/>
            <p:cNvSpPr txBox="1"/>
            <p:nvPr/>
          </p:nvSpPr>
          <p:spPr>
            <a:xfrm>
              <a:off x="16498659" y="5631815"/>
              <a:ext cx="3247149" cy="431165"/>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Scan QR at Association Meet</a:t>
              </a:r>
            </a:p>
          </p:txBody>
        </p:sp>
        <p:sp>
          <p:nvSpPr>
            <p:cNvPr id="57" name="TextBox 57"/>
            <p:cNvSpPr txBox="1"/>
            <p:nvPr/>
          </p:nvSpPr>
          <p:spPr>
            <a:xfrm>
              <a:off x="20103351" y="5556085"/>
              <a:ext cx="241808" cy="544195"/>
            </a:xfrm>
            <a:prstGeom prst="rect">
              <a:avLst/>
            </a:prstGeom>
          </p:spPr>
          <p:txBody>
            <a:bodyPr lIns="0" tIns="0" rIns="0" bIns="0" rtlCol="0" anchor="t">
              <a:spAutoFit/>
            </a:bodyPr>
            <a:lstStyle/>
            <a:p>
              <a:pPr algn="l">
                <a:lnSpc>
                  <a:spcPts val="4000"/>
                </a:lnSpc>
              </a:pPr>
              <a:r>
                <a:rPr lang="en-US" sz="1600">
                  <a:solidFill>
                    <a:srgbClr val="000000">
                      <a:alpha val="0"/>
                    </a:srgbClr>
                  </a:solidFill>
                  <a:latin typeface="Arimo"/>
                  <a:ea typeface="Arimo"/>
                  <a:cs typeface="Arimo"/>
                  <a:sym typeface="Arimo"/>
                </a:rPr>
                <a:t></a:t>
              </a:r>
            </a:p>
          </p:txBody>
        </p:sp>
        <p:sp>
          <p:nvSpPr>
            <p:cNvPr id="58" name="TextBox 58"/>
            <p:cNvSpPr txBox="1"/>
            <p:nvPr/>
          </p:nvSpPr>
          <p:spPr>
            <a:xfrm rot="900000">
              <a:off x="6025628" y="5716643"/>
              <a:ext cx="1065759" cy="998563"/>
            </a:xfrm>
            <a:prstGeom prst="rect">
              <a:avLst/>
            </a:prstGeom>
          </p:spPr>
          <p:txBody>
            <a:bodyPr lIns="0" tIns="0" rIns="0" bIns="0" rtlCol="0" anchor="t">
              <a:spAutoFit/>
            </a:bodyPr>
            <a:lstStyle/>
            <a:p>
              <a:pPr algn="ctr">
                <a:lnSpc>
                  <a:spcPts val="2563"/>
                </a:lnSpc>
              </a:pPr>
              <a:r>
                <a:rPr lang="en-US" sz="2400">
                  <a:solidFill>
                    <a:srgbClr val="000000">
                      <a:alpha val="0"/>
                    </a:srgbClr>
                  </a:solidFill>
                  <a:latin typeface="Arimo"/>
                  <a:ea typeface="Arimo"/>
                  <a:cs typeface="Arimo"/>
                  <a:sym typeface="Arimo"/>
                </a:rPr>
                <a:t></a:t>
              </a:r>
            </a:p>
            <a:p>
              <a:pPr algn="ctr">
                <a:lnSpc>
                  <a:spcPts val="1708"/>
                </a:lnSpc>
              </a:pPr>
              <a:r>
                <a:rPr lang="en-US" sz="1600">
                  <a:solidFill>
                    <a:srgbClr val="000000">
                      <a:alpha val="0"/>
                    </a:srgbClr>
                  </a:solidFill>
                  <a:latin typeface="Arimo"/>
                  <a:ea typeface="Arimo"/>
                  <a:cs typeface="Arimo"/>
                  <a:sym typeface="Arimo"/>
                </a:rPr>
                <a:t>CAIT</a:t>
              </a:r>
            </a:p>
            <a:p>
              <a:pPr algn="ctr">
                <a:lnSpc>
                  <a:spcPts val="1344"/>
                </a:lnSpc>
              </a:pPr>
              <a:r>
                <a:rPr lang="en-US" sz="1600">
                  <a:solidFill>
                    <a:srgbClr val="000000">
                      <a:alpha val="0"/>
                    </a:srgbClr>
                  </a:solidFill>
                  <a:latin typeface="Arimo"/>
                  <a:ea typeface="Arimo"/>
                  <a:cs typeface="Arimo"/>
                  <a:sym typeface="Arimo"/>
                </a:rPr>
                <a:t>Verified</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507" y="5296224"/>
            <a:ext cx="5861592" cy="4678108"/>
          </a:xfrm>
          <a:custGeom>
            <a:avLst/>
            <a:gdLst/>
            <a:ahLst/>
            <a:cxnLst/>
            <a:rect l="l" t="t" r="r" b="b"/>
            <a:pathLst>
              <a:path w="5861592" h="4678108">
                <a:moveTo>
                  <a:pt x="0" y="0"/>
                </a:moveTo>
                <a:lnTo>
                  <a:pt x="5861592" y="0"/>
                </a:lnTo>
                <a:lnTo>
                  <a:pt x="5861592" y="4678108"/>
                </a:lnTo>
                <a:lnTo>
                  <a:pt x="0" y="4678108"/>
                </a:lnTo>
                <a:lnTo>
                  <a:pt x="0" y="0"/>
                </a:lnTo>
                <a:close/>
              </a:path>
            </a:pathLst>
          </a:custGeom>
          <a:blipFill>
            <a:blip r:embed="rId2"/>
            <a:stretch>
              <a:fillRect l="-3834" r="-3834"/>
            </a:stretch>
          </a:blipFill>
        </p:spPr>
        <p:txBody>
          <a:bodyPr/>
          <a:lstStyle/>
          <a:p>
            <a:endParaRPr lang="en-IN"/>
          </a:p>
        </p:txBody>
      </p:sp>
      <p:sp>
        <p:nvSpPr>
          <p:cNvPr id="3" name="Freeform 3"/>
          <p:cNvSpPr/>
          <p:nvPr/>
        </p:nvSpPr>
        <p:spPr>
          <a:xfrm>
            <a:off x="486054" y="521964"/>
            <a:ext cx="5474045" cy="4178487"/>
          </a:xfrm>
          <a:custGeom>
            <a:avLst/>
            <a:gdLst/>
            <a:ahLst/>
            <a:cxnLst/>
            <a:rect l="l" t="t" r="r" b="b"/>
            <a:pathLst>
              <a:path w="5474045" h="4178487">
                <a:moveTo>
                  <a:pt x="0" y="0"/>
                </a:moveTo>
                <a:lnTo>
                  <a:pt x="5474045" y="0"/>
                </a:lnTo>
                <a:lnTo>
                  <a:pt x="5474045" y="4178487"/>
                </a:lnTo>
                <a:lnTo>
                  <a:pt x="0" y="4178487"/>
                </a:lnTo>
                <a:lnTo>
                  <a:pt x="0" y="0"/>
                </a:lnTo>
                <a:close/>
              </a:path>
            </a:pathLst>
          </a:custGeom>
          <a:blipFill>
            <a:blip r:embed="rId3"/>
            <a:stretch>
              <a:fillRect t="-3758" b="-3758"/>
            </a:stretch>
          </a:blipFill>
        </p:spPr>
        <p:txBody>
          <a:bodyPr/>
          <a:lstStyle/>
          <a:p>
            <a:endParaRPr lang="en-IN"/>
          </a:p>
        </p:txBody>
      </p:sp>
      <p:sp>
        <p:nvSpPr>
          <p:cNvPr id="4" name="Freeform 4"/>
          <p:cNvSpPr/>
          <p:nvPr/>
        </p:nvSpPr>
        <p:spPr>
          <a:xfrm>
            <a:off x="5960099" y="5810870"/>
            <a:ext cx="6291227" cy="4519920"/>
          </a:xfrm>
          <a:custGeom>
            <a:avLst/>
            <a:gdLst/>
            <a:ahLst/>
            <a:cxnLst/>
            <a:rect l="l" t="t" r="r" b="b"/>
            <a:pathLst>
              <a:path w="6291227" h="4519920">
                <a:moveTo>
                  <a:pt x="0" y="0"/>
                </a:moveTo>
                <a:lnTo>
                  <a:pt x="6291227" y="0"/>
                </a:lnTo>
                <a:lnTo>
                  <a:pt x="6291227" y="4519920"/>
                </a:lnTo>
                <a:lnTo>
                  <a:pt x="0" y="4519920"/>
                </a:lnTo>
                <a:lnTo>
                  <a:pt x="0" y="0"/>
                </a:lnTo>
                <a:close/>
              </a:path>
            </a:pathLst>
          </a:custGeom>
          <a:blipFill>
            <a:blip r:embed="rId4"/>
            <a:stretch>
              <a:fillRect r="-1368"/>
            </a:stretch>
          </a:blipFill>
        </p:spPr>
        <p:txBody>
          <a:bodyPr/>
          <a:lstStyle/>
          <a:p>
            <a:endParaRPr lang="en-IN"/>
          </a:p>
        </p:txBody>
      </p:sp>
      <p:sp>
        <p:nvSpPr>
          <p:cNvPr id="5" name="Freeform 5"/>
          <p:cNvSpPr/>
          <p:nvPr/>
        </p:nvSpPr>
        <p:spPr>
          <a:xfrm>
            <a:off x="12131391" y="5774842"/>
            <a:ext cx="6164388" cy="4199489"/>
          </a:xfrm>
          <a:custGeom>
            <a:avLst/>
            <a:gdLst/>
            <a:ahLst/>
            <a:cxnLst/>
            <a:rect l="l" t="t" r="r" b="b"/>
            <a:pathLst>
              <a:path w="6164388" h="4199489">
                <a:moveTo>
                  <a:pt x="0" y="0"/>
                </a:moveTo>
                <a:lnTo>
                  <a:pt x="6164388" y="0"/>
                </a:lnTo>
                <a:lnTo>
                  <a:pt x="6164388" y="4199490"/>
                </a:lnTo>
                <a:lnTo>
                  <a:pt x="0" y="4199490"/>
                </a:lnTo>
                <a:lnTo>
                  <a:pt x="0" y="0"/>
                </a:lnTo>
                <a:close/>
              </a:path>
            </a:pathLst>
          </a:custGeom>
          <a:blipFill>
            <a:blip r:embed="rId5"/>
            <a:stretch>
              <a:fillRect/>
            </a:stretch>
          </a:blipFill>
        </p:spPr>
        <p:txBody>
          <a:bodyPr/>
          <a:lstStyle/>
          <a:p>
            <a:endParaRPr lang="en-IN"/>
          </a:p>
        </p:txBody>
      </p:sp>
      <p:sp>
        <p:nvSpPr>
          <p:cNvPr id="6" name="Freeform 6"/>
          <p:cNvSpPr/>
          <p:nvPr/>
        </p:nvSpPr>
        <p:spPr>
          <a:xfrm>
            <a:off x="9745635" y="-3500540"/>
            <a:ext cx="11426111" cy="7560626"/>
          </a:xfrm>
          <a:custGeom>
            <a:avLst/>
            <a:gdLst/>
            <a:ahLst/>
            <a:cxnLst/>
            <a:rect l="l" t="t" r="r" b="b"/>
            <a:pathLst>
              <a:path w="11426111" h="7560626">
                <a:moveTo>
                  <a:pt x="0" y="0"/>
                </a:moveTo>
                <a:lnTo>
                  <a:pt x="11426110" y="0"/>
                </a:lnTo>
                <a:lnTo>
                  <a:pt x="11426110" y="7560626"/>
                </a:lnTo>
                <a:lnTo>
                  <a:pt x="0" y="7560626"/>
                </a:lnTo>
                <a:lnTo>
                  <a:pt x="0" y="0"/>
                </a:lnTo>
                <a:close/>
              </a:path>
            </a:pathLst>
          </a:custGeom>
          <a:blipFill>
            <a:blip r:embed="rId6">
              <a:alphaModFix amt="14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1903915" y="6828038"/>
            <a:ext cx="7345540" cy="4860524"/>
          </a:xfrm>
          <a:custGeom>
            <a:avLst/>
            <a:gdLst/>
            <a:ahLst/>
            <a:cxnLst/>
            <a:rect l="l" t="t" r="r" b="b"/>
            <a:pathLst>
              <a:path w="7345540" h="4860524">
                <a:moveTo>
                  <a:pt x="0" y="0"/>
                </a:moveTo>
                <a:lnTo>
                  <a:pt x="7345540" y="0"/>
                </a:lnTo>
                <a:lnTo>
                  <a:pt x="7345540" y="4860524"/>
                </a:lnTo>
                <a:lnTo>
                  <a:pt x="0" y="4860524"/>
                </a:lnTo>
                <a:lnTo>
                  <a:pt x="0" y="0"/>
                </a:lnTo>
                <a:close/>
              </a:path>
            </a:pathLst>
          </a:custGeom>
          <a:blipFill>
            <a:blip r:embed="rId6">
              <a:alphaModFix amt="14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2131391" y="589269"/>
            <a:ext cx="6569990" cy="4418318"/>
          </a:xfrm>
          <a:custGeom>
            <a:avLst/>
            <a:gdLst/>
            <a:ahLst/>
            <a:cxnLst/>
            <a:rect l="l" t="t" r="r" b="b"/>
            <a:pathLst>
              <a:path w="6569990" h="4418318">
                <a:moveTo>
                  <a:pt x="0" y="0"/>
                </a:moveTo>
                <a:lnTo>
                  <a:pt x="6569990" y="0"/>
                </a:lnTo>
                <a:lnTo>
                  <a:pt x="6569990" y="4418318"/>
                </a:lnTo>
                <a:lnTo>
                  <a:pt x="0" y="4418318"/>
                </a:lnTo>
                <a:lnTo>
                  <a:pt x="0" y="0"/>
                </a:lnTo>
                <a:close/>
              </a:path>
            </a:pathLst>
          </a:custGeom>
          <a:blipFill>
            <a:blip r:embed="rId8"/>
            <a:stretch>
              <a:fillRect/>
            </a:stretch>
          </a:blipFill>
        </p:spPr>
        <p:txBody>
          <a:bodyPr/>
          <a:lstStyle/>
          <a:p>
            <a:endParaRPr lang="en-IN"/>
          </a:p>
        </p:txBody>
      </p:sp>
      <p:sp>
        <p:nvSpPr>
          <p:cNvPr id="9" name="Freeform 9"/>
          <p:cNvSpPr/>
          <p:nvPr/>
        </p:nvSpPr>
        <p:spPr>
          <a:xfrm>
            <a:off x="6156609" y="725067"/>
            <a:ext cx="5974782" cy="4146721"/>
          </a:xfrm>
          <a:custGeom>
            <a:avLst/>
            <a:gdLst/>
            <a:ahLst/>
            <a:cxnLst/>
            <a:rect l="l" t="t" r="r" b="b"/>
            <a:pathLst>
              <a:path w="5974782" h="4146721">
                <a:moveTo>
                  <a:pt x="0" y="0"/>
                </a:moveTo>
                <a:lnTo>
                  <a:pt x="5974782" y="0"/>
                </a:lnTo>
                <a:lnTo>
                  <a:pt x="5974782" y="4146721"/>
                </a:lnTo>
                <a:lnTo>
                  <a:pt x="0" y="4146721"/>
                </a:lnTo>
                <a:lnTo>
                  <a:pt x="0" y="0"/>
                </a:lnTo>
                <a:close/>
              </a:path>
            </a:pathLst>
          </a:custGeom>
          <a:blipFill>
            <a:blip r:embed="rId9"/>
            <a:stretch>
              <a:fillRect l="-16663" r="-20769"/>
            </a:stretch>
          </a:blipFill>
        </p:spPr>
        <p:txBody>
          <a:bodyPr/>
          <a:lstStyle/>
          <a:p>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525"/>
            <a:ext cx="18288000" cy="10277475"/>
          </a:xfrm>
          <a:custGeom>
            <a:avLst/>
            <a:gdLst/>
            <a:ahLst/>
            <a:cxnLst/>
            <a:rect l="l" t="t" r="r" b="b"/>
            <a:pathLst>
              <a:path w="18288000" h="10277475">
                <a:moveTo>
                  <a:pt x="0" y="0"/>
                </a:moveTo>
                <a:lnTo>
                  <a:pt x="18288000" y="0"/>
                </a:lnTo>
                <a:lnTo>
                  <a:pt x="18288000" y="10277475"/>
                </a:lnTo>
                <a:lnTo>
                  <a:pt x="0" y="10277475"/>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609600" y="330641"/>
            <a:ext cx="16257537" cy="8707184"/>
            <a:chOff x="0" y="0"/>
            <a:chExt cx="21676716" cy="11609578"/>
          </a:xfrm>
        </p:grpSpPr>
        <p:sp>
          <p:nvSpPr>
            <p:cNvPr id="4" name="TextBox 4"/>
            <p:cNvSpPr txBox="1"/>
            <p:nvPr/>
          </p:nvSpPr>
          <p:spPr>
            <a:xfrm>
              <a:off x="491084" y="10249726"/>
              <a:ext cx="4418711" cy="284251"/>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(Is your business 100% safe? Check in 1 min.)</a:t>
              </a:r>
            </a:p>
          </p:txBody>
        </p:sp>
        <p:sp>
          <p:nvSpPr>
            <p:cNvPr id="5" name="TextBox 5"/>
            <p:cNvSpPr txBox="1"/>
            <p:nvPr/>
          </p:nvSpPr>
          <p:spPr>
            <a:xfrm>
              <a:off x="338684" y="4055732"/>
              <a:ext cx="5412143" cy="818515"/>
            </a:xfrm>
            <a:prstGeom prst="rect">
              <a:avLst/>
            </a:prstGeom>
          </p:spPr>
          <p:txBody>
            <a:bodyPr lIns="0" tIns="0" rIns="0" bIns="0" rtlCol="0" anchor="t">
              <a:spAutoFit/>
            </a:bodyPr>
            <a:lstStyle/>
            <a:p>
              <a:pPr algn="l">
                <a:lnSpc>
                  <a:spcPts val="1599"/>
                </a:lnSpc>
              </a:pPr>
              <a:r>
                <a:rPr lang="en-US" sz="1200">
                  <a:solidFill>
                    <a:srgbClr val="000000">
                      <a:alpha val="0"/>
                    </a:srgbClr>
                  </a:solidFill>
                  <a:latin typeface="Arimo"/>
                  <a:ea typeface="Arimo"/>
                  <a:cs typeface="Arimo"/>
                  <a:sym typeface="Arimo"/>
                </a:rPr>
                <a:t>MSMEs suffer from "optimism bias." They only consider protection when they understand their specific vulnerability.</a:t>
              </a:r>
            </a:p>
          </p:txBody>
        </p:sp>
        <p:sp>
          <p:nvSpPr>
            <p:cNvPr id="6" name="TextBox 6"/>
            <p:cNvSpPr txBox="1"/>
            <p:nvPr/>
          </p:nvSpPr>
          <p:spPr>
            <a:xfrm>
              <a:off x="11641480" y="7647915"/>
              <a:ext cx="1776730" cy="1086269"/>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Sector Playbooks</a:t>
              </a:r>
            </a:p>
            <a:p>
              <a:pPr algn="l">
                <a:lnSpc>
                  <a:spcPts val="2400"/>
                </a:lnSpc>
              </a:pPr>
              <a:r>
                <a:rPr lang="en-US" sz="1600">
                  <a:solidFill>
                    <a:srgbClr val="000000">
                      <a:alpha val="0"/>
                    </a:srgbClr>
                  </a:solidFill>
                  <a:latin typeface="Arimo"/>
                  <a:ea typeface="Arimo"/>
                  <a:cs typeface="Arimo"/>
                  <a:sym typeface="Arimo"/>
                </a:rPr>
                <a:t>PDF Guides &amp; WhatsApp</a:t>
              </a:r>
            </a:p>
          </p:txBody>
        </p:sp>
        <p:sp>
          <p:nvSpPr>
            <p:cNvPr id="7" name="TextBox 7"/>
            <p:cNvSpPr txBox="1"/>
            <p:nvPr/>
          </p:nvSpPr>
          <p:spPr>
            <a:xfrm>
              <a:off x="8326958" y="9702965"/>
              <a:ext cx="1746631" cy="418071"/>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Content Strategy</a:t>
              </a:r>
            </a:p>
          </p:txBody>
        </p:sp>
        <p:sp>
          <p:nvSpPr>
            <p:cNvPr id="8" name="TextBox 8"/>
            <p:cNvSpPr txBox="1"/>
            <p:nvPr/>
          </p:nvSpPr>
          <p:spPr>
            <a:xfrm>
              <a:off x="8326958" y="10233330"/>
              <a:ext cx="5820092" cy="423761"/>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Calculators: "Loss Estimator" showing potential loss vs.</a:t>
              </a:r>
            </a:p>
          </p:txBody>
        </p:sp>
        <p:sp>
          <p:nvSpPr>
            <p:cNvPr id="9" name="TextBox 9"/>
            <p:cNvSpPr txBox="1"/>
            <p:nvPr/>
          </p:nvSpPr>
          <p:spPr>
            <a:xfrm>
              <a:off x="8665616" y="10741330"/>
              <a:ext cx="4146017" cy="186690"/>
            </a:xfrm>
            <a:prstGeom prst="rect">
              <a:avLst/>
            </a:prstGeom>
          </p:spPr>
          <p:txBody>
            <a:bodyPr lIns="0" tIns="0" rIns="0" bIns="0" rtlCol="0" anchor="t">
              <a:spAutoFit/>
            </a:bodyPr>
            <a:lstStyle/>
            <a:p>
              <a:pPr algn="l">
                <a:lnSpc>
                  <a:spcPts val="600"/>
                </a:lnSpc>
              </a:pPr>
              <a:r>
                <a:rPr lang="en-US" sz="1200">
                  <a:solidFill>
                    <a:srgbClr val="000000">
                      <a:alpha val="0"/>
                    </a:srgbClr>
                  </a:solidFill>
                  <a:latin typeface="Arimo"/>
                  <a:ea typeface="Arimo"/>
                  <a:cs typeface="Arimo"/>
                  <a:sym typeface="Arimo"/>
                </a:rPr>
                <a:t>premium cost (₹5L loss vs ₹500 premium).</a:t>
              </a:r>
            </a:p>
          </p:txBody>
        </p:sp>
        <p:sp>
          <p:nvSpPr>
            <p:cNvPr id="10" name="TextBox 10"/>
            <p:cNvSpPr txBox="1"/>
            <p:nvPr/>
          </p:nvSpPr>
          <p:spPr>
            <a:xfrm>
              <a:off x="8326958" y="10914888"/>
              <a:ext cx="5863780" cy="423761"/>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Explainers: 60-second animated videos decoding terms</a:t>
              </a:r>
            </a:p>
          </p:txBody>
        </p:sp>
        <p:sp>
          <p:nvSpPr>
            <p:cNvPr id="11" name="TextBox 11"/>
            <p:cNvSpPr txBox="1"/>
            <p:nvPr/>
          </p:nvSpPr>
          <p:spPr>
            <a:xfrm>
              <a:off x="8665616" y="11422888"/>
              <a:ext cx="3987292" cy="186690"/>
            </a:xfrm>
            <a:prstGeom prst="rect">
              <a:avLst/>
            </a:prstGeom>
          </p:spPr>
          <p:txBody>
            <a:bodyPr lIns="0" tIns="0" rIns="0" bIns="0" rtlCol="0" anchor="t">
              <a:spAutoFit/>
            </a:bodyPr>
            <a:lstStyle/>
            <a:p>
              <a:pPr algn="l">
                <a:lnSpc>
                  <a:spcPts val="600"/>
                </a:lnSpc>
              </a:pPr>
              <a:r>
                <a:rPr lang="en-US" sz="1200">
                  <a:solidFill>
                    <a:srgbClr val="000000">
                      <a:alpha val="0"/>
                    </a:srgbClr>
                  </a:solidFill>
                  <a:latin typeface="Arimo"/>
                  <a:ea typeface="Arimo"/>
                  <a:cs typeface="Arimo"/>
                  <a:sym typeface="Arimo"/>
                </a:rPr>
                <a:t>like "Third Party Liability" in simple Hindi.</a:t>
              </a:r>
            </a:p>
          </p:txBody>
        </p:sp>
        <p:sp>
          <p:nvSpPr>
            <p:cNvPr id="12" name="TextBox 12"/>
            <p:cNvSpPr txBox="1"/>
            <p:nvPr/>
          </p:nvSpPr>
          <p:spPr>
            <a:xfrm>
              <a:off x="16917518" y="3284309"/>
              <a:ext cx="101422"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1</a:t>
              </a:r>
            </a:p>
          </p:txBody>
        </p:sp>
        <p:sp>
          <p:nvSpPr>
            <p:cNvPr id="13" name="TextBox 13"/>
            <p:cNvSpPr txBox="1"/>
            <p:nvPr/>
          </p:nvSpPr>
          <p:spPr>
            <a:xfrm>
              <a:off x="16903230" y="5019980"/>
              <a:ext cx="130569"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2</a:t>
              </a:r>
            </a:p>
          </p:txBody>
        </p:sp>
        <p:sp>
          <p:nvSpPr>
            <p:cNvPr id="14" name="TextBox 14"/>
            <p:cNvSpPr txBox="1"/>
            <p:nvPr/>
          </p:nvSpPr>
          <p:spPr>
            <a:xfrm>
              <a:off x="19142964" y="4031488"/>
              <a:ext cx="181356" cy="415290"/>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a:t>
              </a:r>
            </a:p>
          </p:txBody>
        </p:sp>
        <p:sp>
          <p:nvSpPr>
            <p:cNvPr id="15" name="TextBox 15"/>
            <p:cNvSpPr txBox="1"/>
            <p:nvPr/>
          </p:nvSpPr>
          <p:spPr>
            <a:xfrm>
              <a:off x="17441342" y="4683430"/>
              <a:ext cx="3618433" cy="810920"/>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Talk to an Expert</a:t>
              </a:r>
            </a:p>
            <a:p>
              <a:pPr algn="l">
                <a:lnSpc>
                  <a:spcPts val="2240"/>
                </a:lnSpc>
              </a:pPr>
              <a:r>
                <a:rPr lang="en-US" sz="1600">
                  <a:solidFill>
                    <a:srgbClr val="000000">
                      <a:alpha val="0"/>
                    </a:srgbClr>
                  </a:solidFill>
                  <a:latin typeface="Arimo"/>
                  <a:ea typeface="Arimo"/>
                  <a:cs typeface="Arimo"/>
                  <a:sym typeface="Arimo"/>
                </a:rPr>
                <a:t>Discuss specific risks found</a:t>
              </a:r>
            </a:p>
          </p:txBody>
        </p:sp>
        <p:sp>
          <p:nvSpPr>
            <p:cNvPr id="16" name="TextBox 16"/>
            <p:cNvSpPr txBox="1"/>
            <p:nvPr/>
          </p:nvSpPr>
          <p:spPr>
            <a:xfrm>
              <a:off x="17441342" y="3081109"/>
              <a:ext cx="3219996" cy="67757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Generate Risk Report</a:t>
              </a:r>
            </a:p>
            <a:p>
              <a:pPr algn="l">
                <a:lnSpc>
                  <a:spcPts val="2240"/>
                </a:lnSpc>
              </a:pPr>
              <a:r>
                <a:rPr lang="en-US" sz="1600">
                  <a:solidFill>
                    <a:srgbClr val="000000">
                      <a:alpha val="0"/>
                    </a:srgbClr>
                  </a:solidFill>
                  <a:latin typeface="Arimo"/>
                  <a:ea typeface="Arimo"/>
                  <a:cs typeface="Arimo"/>
                  <a:sym typeface="Arimo"/>
                </a:rPr>
                <a:t>Personalized PDF output</a:t>
              </a:r>
            </a:p>
          </p:txBody>
        </p:sp>
        <p:sp>
          <p:nvSpPr>
            <p:cNvPr id="17" name="TextBox 17"/>
            <p:cNvSpPr txBox="1"/>
            <p:nvPr/>
          </p:nvSpPr>
          <p:spPr>
            <a:xfrm>
              <a:off x="18492584" y="1020229"/>
              <a:ext cx="256248"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Pe</a:t>
              </a:r>
            </a:p>
          </p:txBody>
        </p:sp>
        <p:sp>
          <p:nvSpPr>
            <p:cNvPr id="18" name="TextBox 18"/>
            <p:cNvSpPr txBox="1"/>
            <p:nvPr/>
          </p:nvSpPr>
          <p:spPr>
            <a:xfrm>
              <a:off x="18956858" y="1020229"/>
              <a:ext cx="1111212" cy="281940"/>
            </a:xfrm>
            <a:prstGeom prst="rect">
              <a:avLst/>
            </a:prstGeom>
          </p:spPr>
          <p:txBody>
            <a:bodyPr lIns="0" tIns="0" rIns="0" bIns="0" rtlCol="0" anchor="t">
              <a:spAutoFit/>
            </a:bodyPr>
            <a:lstStyle/>
            <a:p>
              <a:pPr algn="l">
                <a:lnSpc>
                  <a:spcPts val="1679"/>
                </a:lnSpc>
              </a:pPr>
              <a:r>
                <a:rPr lang="en-US" sz="1200">
                  <a:solidFill>
                    <a:srgbClr val="000000">
                      <a:alpha val="0"/>
                    </a:srgbClr>
                  </a:solidFill>
                  <a:latin typeface="Arimo"/>
                  <a:ea typeface="Arimo"/>
                  <a:cs typeface="Arimo"/>
                  <a:sym typeface="Arimo"/>
                </a:rPr>
                <a:t>Deep Dive</a:t>
              </a:r>
            </a:p>
          </p:txBody>
        </p:sp>
        <p:sp>
          <p:nvSpPr>
            <p:cNvPr id="19" name="TextBox 19"/>
            <p:cNvSpPr txBox="1"/>
            <p:nvPr/>
          </p:nvSpPr>
          <p:spPr>
            <a:xfrm>
              <a:off x="16696284" y="10623956"/>
              <a:ext cx="4980432" cy="563651"/>
            </a:xfrm>
            <a:prstGeom prst="rect">
              <a:avLst/>
            </a:prstGeom>
          </p:spPr>
          <p:txBody>
            <a:bodyPr lIns="0" tIns="0" rIns="0" bIns="0" rtlCol="0" anchor="t">
              <a:spAutoFit/>
            </a:bodyPr>
            <a:lstStyle/>
            <a:p>
              <a:pPr algn="l">
                <a:lnSpc>
                  <a:spcPts val="1650"/>
                </a:lnSpc>
              </a:pPr>
              <a:r>
                <a:rPr lang="en-US" sz="1200">
                  <a:solidFill>
                    <a:srgbClr val="000000">
                      <a:alpha val="0"/>
                    </a:srgbClr>
                  </a:solidFill>
                  <a:latin typeface="Arimo"/>
                  <a:ea typeface="Arimo"/>
                  <a:cs typeface="Arimo"/>
                  <a:sym typeface="Arimo"/>
                </a:rPr>
                <a:t>Position PhonePe as an "Advisor" not just a "Seller" to build long-term trust.</a:t>
              </a:r>
            </a:p>
          </p:txBody>
        </p:sp>
        <p:sp>
          <p:nvSpPr>
            <p:cNvPr id="20" name="TextBox 20"/>
            <p:cNvSpPr txBox="1"/>
            <p:nvPr/>
          </p:nvSpPr>
          <p:spPr>
            <a:xfrm>
              <a:off x="135458" y="-47625"/>
              <a:ext cx="1468793" cy="291465"/>
            </a:xfrm>
            <a:prstGeom prst="rect">
              <a:avLst/>
            </a:prstGeom>
          </p:spPr>
          <p:txBody>
            <a:bodyPr lIns="0" tIns="0" rIns="0" bIns="0" rtlCol="0" anchor="t">
              <a:spAutoFit/>
            </a:bodyPr>
            <a:lstStyle/>
            <a:p>
              <a:pPr algn="l">
                <a:lnSpc>
                  <a:spcPts val="1777"/>
                </a:lnSpc>
              </a:pPr>
              <a:r>
                <a:rPr lang="en-US" sz="1200">
                  <a:solidFill>
                    <a:srgbClr val="000000">
                      <a:alpha val="0"/>
                    </a:srgbClr>
                  </a:solidFill>
                  <a:latin typeface="Arimo"/>
                  <a:ea typeface="Arimo"/>
                  <a:cs typeface="Arimo"/>
                  <a:sym typeface="Arimo"/>
                </a:rPr>
                <a:t>Campaign 04</a:t>
              </a:r>
            </a:p>
          </p:txBody>
        </p:sp>
        <p:sp>
          <p:nvSpPr>
            <p:cNvPr id="21" name="TextBox 21"/>
            <p:cNvSpPr txBox="1"/>
            <p:nvPr/>
          </p:nvSpPr>
          <p:spPr>
            <a:xfrm>
              <a:off x="1854200" y="-47625"/>
              <a:ext cx="1486548" cy="291465"/>
            </a:xfrm>
            <a:prstGeom prst="rect">
              <a:avLst/>
            </a:prstGeom>
          </p:spPr>
          <p:txBody>
            <a:bodyPr lIns="0" tIns="0" rIns="0" bIns="0" rtlCol="0" anchor="t">
              <a:spAutoFit/>
            </a:bodyPr>
            <a:lstStyle/>
            <a:p>
              <a:pPr algn="l">
                <a:lnSpc>
                  <a:spcPts val="1777"/>
                </a:lnSpc>
              </a:pPr>
              <a:r>
                <a:rPr lang="en-US" sz="1200">
                  <a:solidFill>
                    <a:srgbClr val="000000">
                      <a:alpha val="0"/>
                    </a:srgbClr>
                  </a:solidFill>
                  <a:latin typeface="Arimo"/>
                  <a:ea typeface="Arimo"/>
                  <a:cs typeface="Arimo"/>
                  <a:sym typeface="Arimo"/>
                </a:rPr>
                <a:t>Education First</a:t>
              </a:r>
            </a:p>
          </p:txBody>
        </p:sp>
        <p:sp>
          <p:nvSpPr>
            <p:cNvPr id="22" name="TextBox 22"/>
            <p:cNvSpPr txBox="1"/>
            <p:nvPr/>
          </p:nvSpPr>
          <p:spPr>
            <a:xfrm>
              <a:off x="0" y="275171"/>
              <a:ext cx="8306156" cy="1082383"/>
            </a:xfrm>
            <a:prstGeom prst="rect">
              <a:avLst/>
            </a:prstGeom>
          </p:spPr>
          <p:txBody>
            <a:bodyPr lIns="0" tIns="0" rIns="0" bIns="0" rtlCol="0" anchor="t">
              <a:spAutoFit/>
            </a:bodyPr>
            <a:lstStyle/>
            <a:p>
              <a:pPr algn="l">
                <a:lnSpc>
                  <a:spcPts val="4443"/>
                </a:lnSpc>
              </a:pPr>
              <a:r>
                <a:rPr lang="en-US" sz="3000">
                  <a:solidFill>
                    <a:srgbClr val="000000">
                      <a:alpha val="0"/>
                    </a:srgbClr>
                  </a:solidFill>
                  <a:latin typeface="Arimo"/>
                  <a:ea typeface="Arimo"/>
                  <a:cs typeface="Arimo"/>
                  <a:sym typeface="Arimo"/>
                </a:rPr>
                <a:t>Risk Pehchano, Business Bachao</a:t>
              </a:r>
            </a:p>
            <a:p>
              <a:pPr algn="l">
                <a:lnSpc>
                  <a:spcPts val="2423"/>
                </a:lnSpc>
              </a:pPr>
              <a:r>
                <a:rPr lang="en-US" sz="1400">
                  <a:solidFill>
                    <a:srgbClr val="000000">
                      <a:alpha val="0"/>
                    </a:srgbClr>
                  </a:solidFill>
                  <a:latin typeface="Arimo"/>
                  <a:ea typeface="Arimo"/>
                  <a:cs typeface="Arimo"/>
                  <a:sym typeface="Arimo"/>
                </a:rPr>
                <a:t>Recognize Risk, Save Business — Interactive Education Campaign</a:t>
              </a:r>
            </a:p>
          </p:txBody>
        </p:sp>
        <p:sp>
          <p:nvSpPr>
            <p:cNvPr id="23" name="TextBox 23"/>
            <p:cNvSpPr txBox="1"/>
            <p:nvPr/>
          </p:nvSpPr>
          <p:spPr>
            <a:xfrm>
              <a:off x="338684" y="2852636"/>
              <a:ext cx="5524119" cy="741680"/>
            </a:xfrm>
            <a:prstGeom prst="rect">
              <a:avLst/>
            </a:prstGeom>
          </p:spPr>
          <p:txBody>
            <a:bodyPr lIns="0" tIns="0" rIns="0" bIns="0" rtlCol="0" anchor="t">
              <a:spAutoFit/>
            </a:bodyPr>
            <a:lstStyle/>
            <a:p>
              <a:pPr algn="l">
                <a:lnSpc>
                  <a:spcPts val="2249"/>
                </a:lnSpc>
              </a:pPr>
              <a:r>
                <a:rPr lang="en-US" sz="1400">
                  <a:solidFill>
                    <a:srgbClr val="000000">
                      <a:alpha val="0"/>
                    </a:srgbClr>
                  </a:solidFill>
                  <a:latin typeface="Arimo"/>
                  <a:ea typeface="Arimo"/>
                  <a:cs typeface="Arimo"/>
                  <a:sym typeface="Arimo"/>
                </a:rPr>
                <a:t>"I don't buy insurance because I don't think 'bad things' will happen to me specifically."</a:t>
              </a:r>
            </a:p>
          </p:txBody>
        </p:sp>
        <p:sp>
          <p:nvSpPr>
            <p:cNvPr id="24" name="TextBox 24"/>
            <p:cNvSpPr txBox="1"/>
            <p:nvPr/>
          </p:nvSpPr>
          <p:spPr>
            <a:xfrm>
              <a:off x="287884" y="7123011"/>
              <a:ext cx="5575795" cy="1525905"/>
            </a:xfrm>
            <a:prstGeom prst="rect">
              <a:avLst/>
            </a:prstGeom>
          </p:spPr>
          <p:txBody>
            <a:bodyPr lIns="0" tIns="0" rIns="0" bIns="0" rtlCol="0" anchor="t">
              <a:spAutoFit/>
            </a:bodyPr>
            <a:lstStyle/>
            <a:p>
              <a:pPr algn="l">
                <a:lnSpc>
                  <a:spcPts val="2300"/>
                </a:lnSpc>
              </a:pPr>
              <a:r>
                <a:rPr lang="en-US" sz="1400">
                  <a:solidFill>
                    <a:srgbClr val="000000">
                      <a:alpha val="0"/>
                    </a:srgbClr>
                  </a:solidFill>
                  <a:latin typeface="Arimo"/>
                  <a:ea typeface="Arimo"/>
                  <a:cs typeface="Arimo"/>
                  <a:sym typeface="Arimo"/>
                </a:rPr>
                <a:t>A content-led campaign that replaces "sales pitches" with "risk diagnosis." Interactive quizzes and sector-specific playbooks help MSMEs self-</a:t>
              </a:r>
            </a:p>
            <a:p>
              <a:pPr algn="l">
                <a:lnSpc>
                  <a:spcPts val="2100"/>
                </a:lnSpc>
              </a:pPr>
              <a:r>
                <a:rPr lang="en-US" sz="1400">
                  <a:solidFill>
                    <a:srgbClr val="000000">
                      <a:alpha val="0"/>
                    </a:srgbClr>
                  </a:solidFill>
                  <a:latin typeface="Arimo"/>
                  <a:ea typeface="Arimo"/>
                  <a:cs typeface="Arimo"/>
                  <a:sym typeface="Arimo"/>
                </a:rPr>
                <a:t>discover their blind spots.</a:t>
              </a:r>
            </a:p>
          </p:txBody>
        </p:sp>
        <p:sp>
          <p:nvSpPr>
            <p:cNvPr id="25" name="TextBox 25"/>
            <p:cNvSpPr txBox="1"/>
            <p:nvPr/>
          </p:nvSpPr>
          <p:spPr>
            <a:xfrm>
              <a:off x="491084" y="9018257"/>
              <a:ext cx="4817288" cy="1163434"/>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Key Message (Hinglish):</a:t>
              </a:r>
            </a:p>
            <a:p>
              <a:pPr algn="l">
                <a:lnSpc>
                  <a:spcPts val="1499"/>
                </a:lnSpc>
              </a:pPr>
              <a:r>
                <a:rPr lang="en-US" sz="1400">
                  <a:solidFill>
                    <a:srgbClr val="000000">
                      <a:alpha val="0"/>
                    </a:srgbClr>
                  </a:solidFill>
                  <a:latin typeface="Arimo"/>
                  <a:ea typeface="Arimo"/>
                  <a:cs typeface="Arimo"/>
                  <a:sym typeface="Arimo"/>
                </a:rPr>
                <a:t>"Kya aapka business 100% safe hai? 1 min</a:t>
              </a:r>
            </a:p>
            <a:p>
              <a:pPr algn="l">
                <a:lnSpc>
                  <a:spcPts val="2549"/>
                </a:lnSpc>
              </a:pPr>
              <a:r>
                <a:rPr lang="en-US" sz="1400">
                  <a:solidFill>
                    <a:srgbClr val="000000">
                      <a:alpha val="0"/>
                    </a:srgbClr>
                  </a:solidFill>
                  <a:latin typeface="Arimo"/>
                  <a:ea typeface="Arimo"/>
                  <a:cs typeface="Arimo"/>
                  <a:sym typeface="Arimo"/>
                </a:rPr>
                <a:t>mein check karein."</a:t>
              </a:r>
            </a:p>
          </p:txBody>
        </p:sp>
        <p:sp>
          <p:nvSpPr>
            <p:cNvPr id="26" name="TextBox 26"/>
            <p:cNvSpPr txBox="1"/>
            <p:nvPr/>
          </p:nvSpPr>
          <p:spPr>
            <a:xfrm>
              <a:off x="338684" y="2460282"/>
              <a:ext cx="1711058" cy="267970"/>
            </a:xfrm>
            <a:prstGeom prst="rect">
              <a:avLst/>
            </a:prstGeom>
          </p:spPr>
          <p:txBody>
            <a:bodyPr lIns="0" tIns="0" rIns="0" bIns="0" rtlCol="0" anchor="t">
              <a:spAutoFit/>
            </a:bodyPr>
            <a:lstStyle/>
            <a:p>
              <a:pPr algn="l">
                <a:lnSpc>
                  <a:spcPts val="1540"/>
                </a:lnSpc>
              </a:pPr>
              <a:r>
                <a:rPr lang="en-US" sz="1100" spc="55">
                  <a:solidFill>
                    <a:srgbClr val="000000">
                      <a:alpha val="0"/>
                    </a:srgbClr>
                  </a:solidFill>
                  <a:latin typeface="Arimo"/>
                  <a:ea typeface="Arimo"/>
                  <a:cs typeface="Arimo"/>
                  <a:sym typeface="Arimo"/>
                </a:rPr>
                <a:t>Core Insight</a:t>
              </a:r>
            </a:p>
          </p:txBody>
        </p:sp>
        <p:sp>
          <p:nvSpPr>
            <p:cNvPr id="27" name="TextBox 27"/>
            <p:cNvSpPr txBox="1"/>
            <p:nvPr/>
          </p:nvSpPr>
          <p:spPr>
            <a:xfrm>
              <a:off x="287884" y="6111951"/>
              <a:ext cx="3957053" cy="841781"/>
            </a:xfrm>
            <a:prstGeom prst="rect">
              <a:avLst/>
            </a:prstGeom>
          </p:spPr>
          <p:txBody>
            <a:bodyPr lIns="0" tIns="0" rIns="0" bIns="0" rtlCol="0" anchor="t">
              <a:spAutoFit/>
            </a:bodyPr>
            <a:lstStyle/>
            <a:p>
              <a:pPr algn="l">
                <a:lnSpc>
                  <a:spcPts val="1540"/>
                </a:lnSpc>
              </a:pPr>
              <a:r>
                <a:rPr lang="en-US" sz="1100" spc="48">
                  <a:solidFill>
                    <a:srgbClr val="000000">
                      <a:alpha val="0"/>
                    </a:srgbClr>
                  </a:solidFill>
                  <a:latin typeface="Arimo"/>
                  <a:ea typeface="Arimo"/>
                  <a:cs typeface="Arimo"/>
                  <a:sym typeface="Arimo"/>
                </a:rPr>
                <a:t>Creative Concept</a:t>
              </a:r>
            </a:p>
            <a:p>
              <a:pPr algn="l">
                <a:lnSpc>
                  <a:spcPts val="2520"/>
                </a:lnSpc>
              </a:pPr>
              <a:r>
                <a:rPr lang="en-US" sz="1800">
                  <a:solidFill>
                    <a:srgbClr val="000000">
                      <a:alpha val="0"/>
                    </a:srgbClr>
                  </a:solidFill>
                  <a:latin typeface="Arimo"/>
                  <a:ea typeface="Arimo"/>
                  <a:cs typeface="Arimo"/>
                  <a:sym typeface="Arimo"/>
                </a:rPr>
                <a:t>Interactive Risk Discovery</a:t>
              </a:r>
            </a:p>
          </p:txBody>
        </p:sp>
        <p:sp>
          <p:nvSpPr>
            <p:cNvPr id="28" name="TextBox 28"/>
            <p:cNvSpPr txBox="1"/>
            <p:nvPr/>
          </p:nvSpPr>
          <p:spPr>
            <a:xfrm>
              <a:off x="8039100" y="1822945"/>
              <a:ext cx="2995270" cy="267970"/>
            </a:xfrm>
            <a:prstGeom prst="rect">
              <a:avLst/>
            </a:prstGeom>
          </p:spPr>
          <p:txBody>
            <a:bodyPr lIns="0" tIns="0" rIns="0" bIns="0" rtlCol="0" anchor="t">
              <a:spAutoFit/>
            </a:bodyPr>
            <a:lstStyle/>
            <a:p>
              <a:pPr algn="l">
                <a:lnSpc>
                  <a:spcPts val="1540"/>
                </a:lnSpc>
              </a:pPr>
              <a:r>
                <a:rPr lang="en-US" sz="1100" spc="53">
                  <a:solidFill>
                    <a:srgbClr val="000000">
                      <a:alpha val="0"/>
                    </a:srgbClr>
                  </a:solidFill>
                  <a:latin typeface="Arimo"/>
                  <a:ea typeface="Arimo"/>
                  <a:cs typeface="Arimo"/>
                  <a:sym typeface="Arimo"/>
                </a:rPr>
                <a:t>Key Assets &amp; Channels</a:t>
              </a:r>
            </a:p>
          </p:txBody>
        </p:sp>
        <p:sp>
          <p:nvSpPr>
            <p:cNvPr id="29" name="TextBox 29"/>
            <p:cNvSpPr txBox="1"/>
            <p:nvPr/>
          </p:nvSpPr>
          <p:spPr>
            <a:xfrm>
              <a:off x="16476142" y="2463063"/>
              <a:ext cx="1797825" cy="267970"/>
            </a:xfrm>
            <a:prstGeom prst="rect">
              <a:avLst/>
            </a:prstGeom>
          </p:spPr>
          <p:txBody>
            <a:bodyPr lIns="0" tIns="0" rIns="0" bIns="0" rtlCol="0" anchor="t">
              <a:spAutoFit/>
            </a:bodyPr>
            <a:lstStyle/>
            <a:p>
              <a:pPr algn="l">
                <a:lnSpc>
                  <a:spcPts val="1540"/>
                </a:lnSpc>
              </a:pPr>
              <a:r>
                <a:rPr lang="en-US" sz="1100" spc="34">
                  <a:solidFill>
                    <a:srgbClr val="000000">
                      <a:alpha val="0"/>
                    </a:srgbClr>
                  </a:solidFill>
                  <a:latin typeface="Arimo"/>
                  <a:ea typeface="Arimo"/>
                  <a:cs typeface="Arimo"/>
                  <a:sym typeface="Arimo"/>
                </a:rPr>
                <a:t>CTA Strategy</a:t>
              </a:r>
            </a:p>
          </p:txBody>
        </p:sp>
        <p:sp>
          <p:nvSpPr>
            <p:cNvPr id="30" name="TextBox 30"/>
            <p:cNvSpPr txBox="1"/>
            <p:nvPr/>
          </p:nvSpPr>
          <p:spPr>
            <a:xfrm>
              <a:off x="16476142" y="6991452"/>
              <a:ext cx="2264321" cy="270878"/>
            </a:xfrm>
            <a:prstGeom prst="rect">
              <a:avLst/>
            </a:prstGeom>
          </p:spPr>
          <p:txBody>
            <a:bodyPr lIns="0" tIns="0" rIns="0" bIns="0" rtlCol="0" anchor="t">
              <a:spAutoFit/>
            </a:bodyPr>
            <a:lstStyle/>
            <a:p>
              <a:pPr algn="l">
                <a:lnSpc>
                  <a:spcPts val="1540"/>
                </a:lnSpc>
              </a:pPr>
              <a:r>
                <a:rPr lang="en-US" sz="1100" spc="55">
                  <a:solidFill>
                    <a:srgbClr val="000000">
                      <a:alpha val="0"/>
                    </a:srgbClr>
                  </a:solidFill>
                  <a:latin typeface="Arimo"/>
                  <a:ea typeface="Arimo"/>
                  <a:cs typeface="Arimo"/>
                  <a:sym typeface="Arimo"/>
                </a:rPr>
                <a:t>Success Metrics</a:t>
              </a:r>
            </a:p>
          </p:txBody>
        </p:sp>
        <p:sp>
          <p:nvSpPr>
            <p:cNvPr id="31" name="TextBox 31"/>
            <p:cNvSpPr txBox="1"/>
            <p:nvPr/>
          </p:nvSpPr>
          <p:spPr>
            <a:xfrm>
              <a:off x="440284" y="11115281"/>
              <a:ext cx="1521511" cy="372745"/>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Educational</a:t>
              </a:r>
            </a:p>
          </p:txBody>
        </p:sp>
        <p:sp>
          <p:nvSpPr>
            <p:cNvPr id="32" name="TextBox 32"/>
            <p:cNvSpPr txBox="1"/>
            <p:nvPr/>
          </p:nvSpPr>
          <p:spPr>
            <a:xfrm>
              <a:off x="2379142" y="11115281"/>
              <a:ext cx="1382840" cy="372745"/>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Interactive</a:t>
              </a:r>
            </a:p>
          </p:txBody>
        </p:sp>
        <p:sp>
          <p:nvSpPr>
            <p:cNvPr id="33" name="TextBox 33"/>
            <p:cNvSpPr txBox="1"/>
            <p:nvPr/>
          </p:nvSpPr>
          <p:spPr>
            <a:xfrm>
              <a:off x="4178325" y="11111890"/>
              <a:ext cx="1673276" cy="375818"/>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Personalized</a:t>
              </a:r>
            </a:p>
          </p:txBody>
        </p:sp>
        <p:sp>
          <p:nvSpPr>
            <p:cNvPr id="34" name="TextBox 34"/>
            <p:cNvSpPr txBox="1"/>
            <p:nvPr/>
          </p:nvSpPr>
          <p:spPr>
            <a:xfrm>
              <a:off x="8392147" y="4240454"/>
              <a:ext cx="1080745" cy="1614703"/>
            </a:xfrm>
            <a:prstGeom prst="rect">
              <a:avLst/>
            </a:prstGeom>
          </p:spPr>
          <p:txBody>
            <a:bodyPr lIns="0" tIns="0" rIns="0" bIns="0" rtlCol="0" anchor="t">
              <a:spAutoFit/>
            </a:bodyPr>
            <a:lstStyle/>
            <a:p>
              <a:pPr algn="ctr">
                <a:lnSpc>
                  <a:spcPts val="2400"/>
                </a:lnSpc>
              </a:pPr>
              <a:r>
                <a:rPr lang="en-US" sz="1600">
                  <a:solidFill>
                    <a:srgbClr val="000000">
                      <a:alpha val="0"/>
                    </a:srgbClr>
                  </a:solidFill>
                  <a:latin typeface="Arimo"/>
                  <a:ea typeface="Arimo"/>
                  <a:cs typeface="Arimo"/>
                  <a:sym typeface="Arimo"/>
                </a:rPr>
                <a:t>Do you store</a:t>
              </a:r>
            </a:p>
            <a:p>
              <a:pPr algn="ctr">
                <a:lnSpc>
                  <a:spcPts val="2000"/>
                </a:lnSpc>
              </a:pPr>
              <a:r>
                <a:rPr lang="en-US" sz="2000">
                  <a:solidFill>
                    <a:srgbClr val="000000">
                      <a:alpha val="0"/>
                    </a:srgbClr>
                  </a:solidFill>
                  <a:latin typeface="Arimo"/>
                  <a:ea typeface="Arimo"/>
                  <a:cs typeface="Arimo"/>
                  <a:sym typeface="Arimo"/>
                </a:rPr>
                <a:t> stock</a:t>
              </a:r>
            </a:p>
          </p:txBody>
        </p:sp>
        <p:sp>
          <p:nvSpPr>
            <p:cNvPr id="35" name="TextBox 35"/>
            <p:cNvSpPr txBox="1"/>
            <p:nvPr/>
          </p:nvSpPr>
          <p:spPr>
            <a:xfrm>
              <a:off x="9470212" y="5713971"/>
              <a:ext cx="628802" cy="242468"/>
            </a:xfrm>
            <a:prstGeom prst="rect">
              <a:avLst/>
            </a:prstGeom>
          </p:spPr>
          <p:txBody>
            <a:bodyPr lIns="0" tIns="0" rIns="0" bIns="0" rtlCol="0" anchor="t">
              <a:spAutoFit/>
            </a:bodyPr>
            <a:lstStyle/>
            <a:p>
              <a:pPr algn="l">
                <a:lnSpc>
                  <a:spcPts val="800"/>
                </a:lnSpc>
              </a:pPr>
              <a:r>
                <a:rPr lang="en-US" sz="1600">
                  <a:solidFill>
                    <a:srgbClr val="000000">
                      <a:alpha val="0"/>
                    </a:srgbClr>
                  </a:solidFill>
                  <a:latin typeface="Arimo"/>
                  <a:ea typeface="Arimo"/>
                  <a:cs typeface="Arimo"/>
                  <a:sym typeface="Arimo"/>
                </a:rPr>
                <a:t>Yes </a:t>
              </a:r>
            </a:p>
          </p:txBody>
        </p:sp>
        <p:sp>
          <p:nvSpPr>
            <p:cNvPr id="36" name="TextBox 36"/>
            <p:cNvSpPr txBox="1"/>
            <p:nvPr/>
          </p:nvSpPr>
          <p:spPr>
            <a:xfrm>
              <a:off x="10372293" y="5713971"/>
              <a:ext cx="372948" cy="242468"/>
            </a:xfrm>
            <a:prstGeom prst="rect">
              <a:avLst/>
            </a:prstGeom>
          </p:spPr>
          <p:txBody>
            <a:bodyPr lIns="0" tIns="0" rIns="0" bIns="0" rtlCol="0" anchor="t">
              <a:spAutoFit/>
            </a:bodyPr>
            <a:lstStyle/>
            <a:p>
              <a:pPr algn="l">
                <a:lnSpc>
                  <a:spcPts val="800"/>
                </a:lnSpc>
              </a:pPr>
              <a:r>
                <a:rPr lang="en-US" sz="1600">
                  <a:solidFill>
                    <a:srgbClr val="000000">
                      <a:alpha val="0"/>
                    </a:srgbClr>
                  </a:solidFill>
                  <a:latin typeface="Arimo"/>
                  <a:ea typeface="Arimo"/>
                  <a:cs typeface="Arimo"/>
                  <a:sym typeface="Arimo"/>
                </a:rPr>
                <a:t>No</a:t>
              </a:r>
            </a:p>
          </p:txBody>
        </p:sp>
        <p:sp>
          <p:nvSpPr>
            <p:cNvPr id="37" name="TextBox 37"/>
            <p:cNvSpPr txBox="1"/>
            <p:nvPr/>
          </p:nvSpPr>
          <p:spPr>
            <a:xfrm>
              <a:off x="8687410" y="5828271"/>
              <a:ext cx="805853" cy="1245768"/>
            </a:xfrm>
            <a:prstGeom prst="rect">
              <a:avLst/>
            </a:prstGeom>
          </p:spPr>
          <p:txBody>
            <a:bodyPr lIns="0" tIns="0" rIns="0" bIns="0" rtlCol="0" anchor="t">
              <a:spAutoFit/>
            </a:bodyPr>
            <a:lstStyle/>
            <a:p>
              <a:pPr algn="ctr">
                <a:lnSpc>
                  <a:spcPts val="2800"/>
                </a:lnSpc>
              </a:pPr>
              <a:r>
                <a:rPr lang="en-US" sz="1600">
                  <a:solidFill>
                    <a:srgbClr val="000000">
                      <a:alpha val="0"/>
                    </a:srgbClr>
                  </a:solidFill>
                  <a:latin typeface="Arimo"/>
                  <a:ea typeface="Arimo"/>
                  <a:cs typeface="Arimo"/>
                  <a:sym typeface="Arimo"/>
                </a:rPr>
                <a:t>wor t h</a:t>
              </a:r>
            </a:p>
            <a:p>
              <a:pPr algn="ctr">
                <a:lnSpc>
                  <a:spcPts val="2000"/>
                </a:lnSpc>
              </a:pPr>
              <a:r>
                <a:rPr lang="en-US" sz="1600">
                  <a:solidFill>
                    <a:srgbClr val="000000">
                      <a:alpha val="0"/>
                    </a:srgbClr>
                  </a:solidFill>
                  <a:latin typeface="Arimo"/>
                  <a:ea typeface="Arimo"/>
                  <a:cs typeface="Arimo"/>
                  <a:sym typeface="Arimo"/>
                </a:rPr>
                <a:t>&gt;₹5</a:t>
              </a:r>
            </a:p>
            <a:p>
              <a:pPr algn="ctr">
                <a:lnSpc>
                  <a:spcPts val="2800"/>
                </a:lnSpc>
              </a:pPr>
              <a:r>
                <a:rPr lang="en-US" sz="1600">
                  <a:solidFill>
                    <a:srgbClr val="000000">
                      <a:alpha val="0"/>
                    </a:srgbClr>
                  </a:solidFill>
                  <a:latin typeface="Arimo"/>
                  <a:ea typeface="Arimo"/>
                  <a:cs typeface="Arimo"/>
                  <a:sym typeface="Arimo"/>
                </a:rPr>
                <a:t>Lakh?</a:t>
              </a:r>
            </a:p>
          </p:txBody>
        </p:sp>
        <p:sp>
          <p:nvSpPr>
            <p:cNvPr id="38" name="TextBox 38"/>
            <p:cNvSpPr txBox="1"/>
            <p:nvPr/>
          </p:nvSpPr>
          <p:spPr>
            <a:xfrm>
              <a:off x="8786190" y="7523036"/>
              <a:ext cx="1569949" cy="417601"/>
            </a:xfrm>
            <a:prstGeom prst="rect">
              <a:avLst/>
            </a:prstGeom>
          </p:spPr>
          <p:txBody>
            <a:bodyPr lIns="0" tIns="0" rIns="0" bIns="0" rtlCol="0" anchor="t">
              <a:spAutoFit/>
            </a:bodyPr>
            <a:lstStyle/>
            <a:p>
              <a:pPr algn="l">
                <a:lnSpc>
                  <a:spcPts val="3000"/>
                </a:lnSpc>
              </a:pPr>
              <a:r>
                <a:rPr lang="en-US" sz="1200">
                  <a:solidFill>
                    <a:srgbClr val="000000">
                      <a:alpha val="0"/>
                    </a:srgbClr>
                  </a:solidFill>
                  <a:latin typeface="Arimo"/>
                  <a:ea typeface="Arimo"/>
                  <a:cs typeface="Arimo"/>
                  <a:sym typeface="Arimo"/>
                </a:rPr>
                <a:t>Swipeable Quiz</a:t>
              </a:r>
            </a:p>
          </p:txBody>
        </p:sp>
        <p:sp>
          <p:nvSpPr>
            <p:cNvPr id="39" name="TextBox 39"/>
            <p:cNvSpPr txBox="1"/>
            <p:nvPr/>
          </p:nvSpPr>
          <p:spPr>
            <a:xfrm>
              <a:off x="8326882" y="8065275"/>
              <a:ext cx="2000021" cy="668553"/>
            </a:xfrm>
            <a:prstGeom prst="rect">
              <a:avLst/>
            </a:prstGeom>
          </p:spPr>
          <p:txBody>
            <a:bodyPr lIns="0" tIns="0" rIns="0" bIns="0" rtlCol="0" anchor="t">
              <a:spAutoFit/>
            </a:bodyPr>
            <a:lstStyle/>
            <a:p>
              <a:pPr algn="l">
                <a:lnSpc>
                  <a:spcPts val="1000"/>
                </a:lnSpc>
              </a:pPr>
              <a:r>
                <a:rPr lang="en-US" sz="1600">
                  <a:solidFill>
                    <a:srgbClr val="000000">
                      <a:alpha val="0"/>
                    </a:srgbClr>
                  </a:solidFill>
                  <a:latin typeface="Arimo"/>
                  <a:ea typeface="Arimo"/>
                  <a:cs typeface="Arimo"/>
                  <a:sym typeface="Arimo"/>
                </a:rPr>
                <a:t>In-App &amp; Social</a:t>
              </a:r>
            </a:p>
            <a:p>
              <a:pPr algn="l">
                <a:lnSpc>
                  <a:spcPts val="3800"/>
                </a:lnSpc>
              </a:pPr>
              <a:r>
                <a:rPr lang="en-US" sz="1600">
                  <a:solidFill>
                    <a:srgbClr val="000000">
                      <a:alpha val="0"/>
                    </a:srgbClr>
                  </a:solidFill>
                  <a:latin typeface="Arimo"/>
                  <a:ea typeface="Arimo"/>
                  <a:cs typeface="Arimo"/>
                  <a:sym typeface="Arimo"/>
                </a:rPr>
                <a:t>Stories</a:t>
              </a:r>
            </a:p>
          </p:txBody>
        </p:sp>
        <p:sp>
          <p:nvSpPr>
            <p:cNvPr id="40" name="TextBox 40"/>
            <p:cNvSpPr txBox="1"/>
            <p:nvPr/>
          </p:nvSpPr>
          <p:spPr>
            <a:xfrm>
              <a:off x="10193858" y="9796183"/>
              <a:ext cx="1865643" cy="376974"/>
            </a:xfrm>
            <a:prstGeom prst="rect">
              <a:avLst/>
            </a:prstGeom>
          </p:spPr>
          <p:txBody>
            <a:bodyPr lIns="0" tIns="0" rIns="0" bIns="0" rtlCol="0" anchor="t">
              <a:spAutoFit/>
            </a:bodyPr>
            <a:lstStyle/>
            <a:p>
              <a:pPr algn="l">
                <a:lnSpc>
                  <a:spcPts val="2240"/>
                </a:lnSpc>
              </a:pPr>
              <a:r>
                <a:rPr lang="en-US" sz="1600">
                  <a:solidFill>
                    <a:srgbClr val="000000">
                      <a:alpha val="0"/>
                    </a:srgbClr>
                  </a:solidFill>
                  <a:latin typeface="Arimo"/>
                  <a:ea typeface="Arimo"/>
                  <a:cs typeface="Arimo"/>
                  <a:sym typeface="Arimo"/>
                </a:rPr>
                <a:t>Education Led</a:t>
              </a:r>
            </a:p>
          </p:txBody>
        </p:sp>
        <p:sp>
          <p:nvSpPr>
            <p:cNvPr id="41" name="TextBox 41"/>
            <p:cNvSpPr txBox="1"/>
            <p:nvPr/>
          </p:nvSpPr>
          <p:spPr>
            <a:xfrm>
              <a:off x="16482098" y="7631087"/>
              <a:ext cx="2189721" cy="1886166"/>
            </a:xfrm>
            <a:prstGeom prst="rect">
              <a:avLst/>
            </a:prstGeom>
          </p:spPr>
          <p:txBody>
            <a:bodyPr lIns="0" tIns="0" rIns="0" bIns="0" rtlCol="0" anchor="t">
              <a:spAutoFit/>
            </a:bodyPr>
            <a:lstStyle/>
            <a:p>
              <a:pPr algn="ctr">
                <a:lnSpc>
                  <a:spcPts val="4000"/>
                </a:lnSpc>
              </a:pPr>
              <a:r>
                <a:rPr lang="en-US" sz="1600">
                  <a:solidFill>
                    <a:srgbClr val="000000">
                      <a:alpha val="0"/>
                    </a:srgbClr>
                  </a:solidFill>
                  <a:latin typeface="Arimo"/>
                  <a:ea typeface="Arimo"/>
                  <a:cs typeface="Arimo"/>
                  <a:sym typeface="Arimo"/>
                </a:rPr>
                <a:t>60%</a:t>
              </a:r>
            </a:p>
            <a:p>
              <a:pPr algn="ctr">
                <a:lnSpc>
                  <a:spcPts val="4000"/>
                </a:lnSpc>
              </a:pPr>
              <a:r>
                <a:rPr lang="en-US" sz="1600">
                  <a:solidFill>
                    <a:srgbClr val="000000">
                      <a:alpha val="0"/>
                    </a:srgbClr>
                  </a:solidFill>
                  <a:latin typeface="Arimo"/>
                  <a:ea typeface="Arimo"/>
                  <a:cs typeface="Arimo"/>
                  <a:sym typeface="Arimo"/>
                </a:rPr>
                <a:t>Quiz Completion</a:t>
              </a:r>
            </a:p>
            <a:p>
              <a:pPr algn="ctr">
                <a:lnSpc>
                  <a:spcPts val="800"/>
                </a:lnSpc>
              </a:pPr>
              <a:r>
                <a:rPr lang="en-US" sz="1600">
                  <a:solidFill>
                    <a:srgbClr val="000000">
                      <a:alpha val="0"/>
                    </a:srgbClr>
                  </a:solidFill>
                  <a:latin typeface="Arimo"/>
                  <a:ea typeface="Arimo"/>
                  <a:cs typeface="Arimo"/>
                  <a:sym typeface="Arimo"/>
                </a:rPr>
                <a:t>Rate</a:t>
              </a:r>
            </a:p>
          </p:txBody>
        </p:sp>
        <p:sp>
          <p:nvSpPr>
            <p:cNvPr id="42" name="TextBox 42"/>
            <p:cNvSpPr txBox="1"/>
            <p:nvPr/>
          </p:nvSpPr>
          <p:spPr>
            <a:xfrm>
              <a:off x="18921158" y="7631087"/>
              <a:ext cx="893216" cy="1479766"/>
            </a:xfrm>
            <a:prstGeom prst="rect">
              <a:avLst/>
            </a:prstGeom>
          </p:spPr>
          <p:txBody>
            <a:bodyPr lIns="0" tIns="0" rIns="0" bIns="0" rtlCol="0" anchor="t">
              <a:spAutoFit/>
            </a:bodyPr>
            <a:lstStyle/>
            <a:p>
              <a:pPr algn="ctr">
                <a:lnSpc>
                  <a:spcPts val="4000"/>
                </a:lnSpc>
              </a:pPr>
              <a:r>
                <a:rPr lang="en-US" sz="1600">
                  <a:solidFill>
                    <a:srgbClr val="000000">
                      <a:alpha val="0"/>
                    </a:srgbClr>
                  </a:solidFill>
                  <a:latin typeface="Arimo"/>
                  <a:ea typeface="Arimo"/>
                  <a:cs typeface="Arimo"/>
                  <a:sym typeface="Arimo"/>
                </a:rPr>
                <a:t>40%</a:t>
              </a:r>
            </a:p>
            <a:p>
              <a:pPr algn="ctr">
                <a:lnSpc>
                  <a:spcPts val="4000"/>
                </a:lnSpc>
              </a:pPr>
              <a:r>
                <a:rPr lang="en-US" sz="1600">
                  <a:solidFill>
                    <a:srgbClr val="000000">
                      <a:alpha val="0"/>
                    </a:srgbClr>
                  </a:solidFill>
                  <a:latin typeface="Arimo"/>
                  <a:ea typeface="Arimo"/>
                  <a:cs typeface="Arimo"/>
                  <a:sym typeface="Arimo"/>
                </a:rPr>
                <a:t>Report</a:t>
              </a:r>
            </a:p>
          </p:txBody>
        </p:sp>
        <p:sp>
          <p:nvSpPr>
            <p:cNvPr id="43" name="TextBox 43"/>
            <p:cNvSpPr txBox="1"/>
            <p:nvPr/>
          </p:nvSpPr>
          <p:spPr>
            <a:xfrm>
              <a:off x="20169594" y="7634795"/>
              <a:ext cx="1300112" cy="1476057"/>
            </a:xfrm>
            <a:prstGeom prst="rect">
              <a:avLst/>
            </a:prstGeom>
          </p:spPr>
          <p:txBody>
            <a:bodyPr lIns="0" tIns="0" rIns="0" bIns="0" rtlCol="0" anchor="t">
              <a:spAutoFit/>
            </a:bodyPr>
            <a:lstStyle/>
            <a:p>
              <a:pPr algn="ctr">
                <a:lnSpc>
                  <a:spcPts val="4000"/>
                </a:lnSpc>
              </a:pPr>
              <a:r>
                <a:rPr lang="en-US" sz="1600">
                  <a:solidFill>
                    <a:srgbClr val="000000">
                      <a:alpha val="0"/>
                    </a:srgbClr>
                  </a:solidFill>
                  <a:latin typeface="Arimo"/>
                  <a:ea typeface="Arimo"/>
                  <a:cs typeface="Arimo"/>
                  <a:sym typeface="Arimo"/>
                </a:rPr>
                <a:t>2 mins</a:t>
              </a:r>
            </a:p>
            <a:p>
              <a:pPr algn="ctr">
                <a:lnSpc>
                  <a:spcPts val="4000"/>
                </a:lnSpc>
              </a:pPr>
              <a:r>
                <a:rPr lang="en-US" sz="1600">
                  <a:solidFill>
                    <a:srgbClr val="000000">
                      <a:alpha val="0"/>
                    </a:srgbClr>
                  </a:solidFill>
                  <a:latin typeface="Arimo"/>
                  <a:ea typeface="Arimo"/>
                  <a:cs typeface="Arimo"/>
                  <a:sym typeface="Arimo"/>
                </a:rPr>
                <a:t>Avg. Time</a:t>
              </a:r>
            </a:p>
          </p:txBody>
        </p:sp>
        <p:sp>
          <p:nvSpPr>
            <p:cNvPr id="44" name="TextBox 44"/>
            <p:cNvSpPr txBox="1"/>
            <p:nvPr/>
          </p:nvSpPr>
          <p:spPr>
            <a:xfrm>
              <a:off x="18639244" y="9277325"/>
              <a:ext cx="2946273" cy="239928"/>
            </a:xfrm>
            <a:prstGeom prst="rect">
              <a:avLst/>
            </a:prstGeom>
          </p:spPr>
          <p:txBody>
            <a:bodyPr lIns="0" tIns="0" rIns="0" bIns="0" rtlCol="0" anchor="t">
              <a:spAutoFit/>
            </a:bodyPr>
            <a:lstStyle/>
            <a:p>
              <a:pPr algn="l">
                <a:lnSpc>
                  <a:spcPts val="800"/>
                </a:lnSpc>
              </a:pPr>
              <a:r>
                <a:rPr lang="en-US" sz="1600">
                  <a:solidFill>
                    <a:srgbClr val="000000">
                      <a:alpha val="0"/>
                    </a:srgbClr>
                  </a:solidFill>
                  <a:latin typeface="Arimo"/>
                  <a:ea typeface="Arimo"/>
                  <a:cs typeface="Arimo"/>
                  <a:sym typeface="Arimo"/>
                </a:rPr>
                <a:t>Downloadson Content</a:t>
              </a:r>
            </a:p>
          </p:txBody>
        </p:sp>
        <p:sp>
          <p:nvSpPr>
            <p:cNvPr id="45" name="TextBox 45"/>
            <p:cNvSpPr txBox="1"/>
            <p:nvPr/>
          </p:nvSpPr>
          <p:spPr>
            <a:xfrm>
              <a:off x="16696284" y="10001491"/>
              <a:ext cx="1820799" cy="548424"/>
            </a:xfrm>
            <a:prstGeom prst="rect">
              <a:avLst/>
            </a:prstGeom>
          </p:spPr>
          <p:txBody>
            <a:bodyPr lIns="0" tIns="0" rIns="0" bIns="0" rtlCol="0" anchor="t">
              <a:spAutoFit/>
            </a:bodyPr>
            <a:lstStyle/>
            <a:p>
              <a:pPr algn="l">
                <a:lnSpc>
                  <a:spcPts val="4000"/>
                </a:lnSpc>
              </a:pPr>
              <a:r>
                <a:rPr lang="en-US" sz="1600" spc="1">
                  <a:solidFill>
                    <a:srgbClr val="000000">
                      <a:alpha val="0"/>
                    </a:srgbClr>
                  </a:solidFill>
                  <a:latin typeface="Arimo"/>
                  <a:ea typeface="Arimo"/>
                  <a:cs typeface="Arimo"/>
                  <a:sym typeface="Arimo"/>
                </a:rPr>
                <a:t>Primary Goal:</a:t>
              </a:r>
            </a:p>
          </p:txBody>
        </p:sp>
        <p:sp>
          <p:nvSpPr>
            <p:cNvPr id="46" name="TextBox 46"/>
            <p:cNvSpPr txBox="1"/>
            <p:nvPr/>
          </p:nvSpPr>
          <p:spPr>
            <a:xfrm rot="180000">
              <a:off x="12424737" y="3268638"/>
              <a:ext cx="272034" cy="422910"/>
            </a:xfrm>
            <a:prstGeom prst="rect">
              <a:avLst/>
            </a:prstGeom>
          </p:spPr>
          <p:txBody>
            <a:bodyPr lIns="0" tIns="0" rIns="0" bIns="0" rtlCol="0" anchor="t">
              <a:spAutoFit/>
            </a:bodyPr>
            <a:lstStyle/>
            <a:p>
              <a:pPr algn="l">
                <a:lnSpc>
                  <a:spcPts val="2595"/>
                </a:lnSpc>
              </a:pPr>
              <a:r>
                <a:rPr lang="en-US" sz="1800">
                  <a:solidFill>
                    <a:srgbClr val="000000">
                      <a:alpha val="0"/>
                    </a:srgbClr>
                  </a:solidFill>
                  <a:latin typeface="Arimo"/>
                  <a:ea typeface="Arimo"/>
                  <a:cs typeface="Arimo"/>
                  <a:sym typeface="Arimo"/>
                </a:rPr>
                <a:t></a:t>
              </a:r>
            </a:p>
          </p:txBody>
        </p:sp>
        <p:sp>
          <p:nvSpPr>
            <p:cNvPr id="47" name="TextBox 47"/>
            <p:cNvSpPr txBox="1"/>
            <p:nvPr/>
          </p:nvSpPr>
          <p:spPr>
            <a:xfrm rot="180000">
              <a:off x="12035456" y="3710992"/>
              <a:ext cx="1077976" cy="1228916"/>
            </a:xfrm>
            <a:prstGeom prst="rect">
              <a:avLst/>
            </a:prstGeom>
          </p:spPr>
          <p:txBody>
            <a:bodyPr lIns="0" tIns="0" rIns="0" bIns="0" rtlCol="0" anchor="t">
              <a:spAutoFit/>
            </a:bodyPr>
            <a:lstStyle/>
            <a:p>
              <a:pPr algn="ctr">
                <a:lnSpc>
                  <a:spcPts val="2307"/>
                </a:lnSpc>
              </a:pPr>
              <a:r>
                <a:rPr lang="en-US" sz="1600" spc="68">
                  <a:solidFill>
                    <a:srgbClr val="000000">
                      <a:alpha val="0"/>
                    </a:srgbClr>
                  </a:solidFill>
                  <a:latin typeface="Arimo"/>
                  <a:ea typeface="Arimo"/>
                  <a:cs typeface="Arimo"/>
                  <a:sym typeface="Arimo"/>
                </a:rPr>
                <a:t>Salon Owner</a:t>
              </a:r>
            </a:p>
            <a:p>
              <a:pPr algn="ctr">
                <a:lnSpc>
                  <a:spcPts val="3185"/>
                </a:lnSpc>
              </a:pPr>
              <a:r>
                <a:rPr lang="en-US" sz="1600">
                  <a:solidFill>
                    <a:srgbClr val="000000">
                      <a:alpha val="0"/>
                    </a:srgbClr>
                  </a:solidFill>
                  <a:latin typeface="Arimo"/>
                  <a:ea typeface="Arimo"/>
                  <a:cs typeface="Arimo"/>
                  <a:sym typeface="Arimo"/>
                </a:rPr>
                <a:t>Safety</a:t>
              </a:r>
            </a:p>
          </p:txBody>
        </p:sp>
        <p:sp>
          <p:nvSpPr>
            <p:cNvPr id="48" name="TextBox 48"/>
            <p:cNvSpPr txBox="1"/>
            <p:nvPr/>
          </p:nvSpPr>
          <p:spPr>
            <a:xfrm rot="-360000">
              <a:off x="12374776" y="3272579"/>
              <a:ext cx="349758" cy="422910"/>
            </a:xfrm>
            <a:prstGeom prst="rect">
              <a:avLst/>
            </a:prstGeom>
          </p:spPr>
          <p:txBody>
            <a:bodyPr lIns="0" tIns="0" rIns="0" bIns="0" rtlCol="0" anchor="t">
              <a:spAutoFit/>
            </a:bodyPr>
            <a:lstStyle/>
            <a:p>
              <a:pPr algn="l">
                <a:lnSpc>
                  <a:spcPts val="2520"/>
                </a:lnSpc>
              </a:pPr>
              <a:r>
                <a:rPr lang="en-US" sz="1800">
                  <a:solidFill>
                    <a:srgbClr val="000000">
                      <a:alpha val="0"/>
                    </a:srgbClr>
                  </a:solidFill>
                  <a:latin typeface="Arimo"/>
                  <a:ea typeface="Arimo"/>
                  <a:cs typeface="Arimo"/>
                  <a:sym typeface="Arimo"/>
                </a:rPr>
                <a: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rot="-3523470">
            <a:off x="12775979" y="9553753"/>
            <a:ext cx="258116" cy="2581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 name="TextBox 5"/>
            <p:cNvSpPr txBox="1"/>
            <p:nvPr/>
          </p:nvSpPr>
          <p:spPr>
            <a:xfrm>
              <a:off x="76200" y="38100"/>
              <a:ext cx="660400" cy="698500"/>
            </a:xfrm>
            <a:prstGeom prst="rect">
              <a:avLst/>
            </a:prstGeom>
          </p:spPr>
          <p:txBody>
            <a:bodyPr lIns="39876" tIns="39876" rIns="39876" bIns="39876" rtlCol="0" anchor="ctr"/>
            <a:lstStyle/>
            <a:p>
              <a:pPr algn="ctr">
                <a:lnSpc>
                  <a:spcPts val="2659"/>
                </a:lnSpc>
              </a:pPr>
              <a:endParaRPr/>
            </a:p>
          </p:txBody>
        </p:sp>
      </p:grpSp>
      <p:grpSp>
        <p:nvGrpSpPr>
          <p:cNvPr id="6" name="Group 6"/>
          <p:cNvGrpSpPr/>
          <p:nvPr/>
        </p:nvGrpSpPr>
        <p:grpSpPr>
          <a:xfrm rot="-3523470">
            <a:off x="12985468" y="9208873"/>
            <a:ext cx="258116" cy="25811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8" name="TextBox 8"/>
            <p:cNvSpPr txBox="1"/>
            <p:nvPr/>
          </p:nvSpPr>
          <p:spPr>
            <a:xfrm>
              <a:off x="76200" y="38100"/>
              <a:ext cx="660400" cy="698500"/>
            </a:xfrm>
            <a:prstGeom prst="rect">
              <a:avLst/>
            </a:prstGeom>
          </p:spPr>
          <p:txBody>
            <a:bodyPr lIns="39876" tIns="39876" rIns="39876" bIns="39876" rtlCol="0" anchor="ctr"/>
            <a:lstStyle/>
            <a:p>
              <a:pPr algn="ctr">
                <a:lnSpc>
                  <a:spcPts val="2659"/>
                </a:lnSpc>
              </a:pPr>
              <a:endParaRPr/>
            </a:p>
          </p:txBody>
        </p:sp>
      </p:grpSp>
      <p:grpSp>
        <p:nvGrpSpPr>
          <p:cNvPr id="9" name="Group 9"/>
          <p:cNvGrpSpPr/>
          <p:nvPr/>
        </p:nvGrpSpPr>
        <p:grpSpPr>
          <a:xfrm rot="-3523470">
            <a:off x="6054102" y="6685524"/>
            <a:ext cx="268584" cy="26858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1" name="TextBox 11"/>
            <p:cNvSpPr txBox="1"/>
            <p:nvPr/>
          </p:nvSpPr>
          <p:spPr>
            <a:xfrm>
              <a:off x="76200" y="38100"/>
              <a:ext cx="660400" cy="698500"/>
            </a:xfrm>
            <a:prstGeom prst="rect">
              <a:avLst/>
            </a:prstGeom>
          </p:spPr>
          <p:txBody>
            <a:bodyPr lIns="39876" tIns="39876" rIns="39876" bIns="39876" rtlCol="0" anchor="ctr"/>
            <a:lstStyle/>
            <a:p>
              <a:pPr algn="ctr">
                <a:lnSpc>
                  <a:spcPts val="2659"/>
                </a:lnSpc>
              </a:pPr>
              <a:endParaRPr/>
            </a:p>
          </p:txBody>
        </p:sp>
      </p:grpSp>
      <p:grpSp>
        <p:nvGrpSpPr>
          <p:cNvPr id="12" name="Group 12"/>
          <p:cNvGrpSpPr/>
          <p:nvPr/>
        </p:nvGrpSpPr>
        <p:grpSpPr>
          <a:xfrm rot="-3517491">
            <a:off x="15954702" y="1227377"/>
            <a:ext cx="238014" cy="2380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4" name="TextBox 14"/>
            <p:cNvSpPr txBox="1"/>
            <p:nvPr/>
          </p:nvSpPr>
          <p:spPr>
            <a:xfrm>
              <a:off x="76200" y="38100"/>
              <a:ext cx="660400" cy="698500"/>
            </a:xfrm>
            <a:prstGeom prst="rect">
              <a:avLst/>
            </a:prstGeom>
          </p:spPr>
          <p:txBody>
            <a:bodyPr lIns="39876" tIns="39876" rIns="39876" bIns="39876" rtlCol="0" anchor="ctr"/>
            <a:lstStyle/>
            <a:p>
              <a:pPr algn="ctr">
                <a:lnSpc>
                  <a:spcPts val="2659"/>
                </a:lnSpc>
              </a:pPr>
              <a:endParaRPr/>
            </a:p>
          </p:txBody>
        </p:sp>
      </p:grpSp>
      <p:grpSp>
        <p:nvGrpSpPr>
          <p:cNvPr id="15" name="Group 15"/>
          <p:cNvGrpSpPr/>
          <p:nvPr/>
        </p:nvGrpSpPr>
        <p:grpSpPr>
          <a:xfrm rot="-3517491">
            <a:off x="16148428" y="909693"/>
            <a:ext cx="238014" cy="23801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7" name="TextBox 17"/>
            <p:cNvSpPr txBox="1"/>
            <p:nvPr/>
          </p:nvSpPr>
          <p:spPr>
            <a:xfrm>
              <a:off x="76200" y="38100"/>
              <a:ext cx="660400" cy="698500"/>
            </a:xfrm>
            <a:prstGeom prst="rect">
              <a:avLst/>
            </a:prstGeom>
          </p:spPr>
          <p:txBody>
            <a:bodyPr lIns="39876" tIns="39876" rIns="39876" bIns="39876" rtlCol="0" anchor="ctr"/>
            <a:lstStyle/>
            <a:p>
              <a:pPr algn="ctr">
                <a:lnSpc>
                  <a:spcPts val="2659"/>
                </a:lnSpc>
              </a:pPr>
              <a:endParaRPr/>
            </a:p>
          </p:txBody>
        </p:sp>
      </p:grpSp>
      <p:grpSp>
        <p:nvGrpSpPr>
          <p:cNvPr id="18" name="Group 18"/>
          <p:cNvGrpSpPr/>
          <p:nvPr/>
        </p:nvGrpSpPr>
        <p:grpSpPr>
          <a:xfrm rot="-3517491">
            <a:off x="16342154" y="592009"/>
            <a:ext cx="238014" cy="23801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0" name="TextBox 20"/>
            <p:cNvSpPr txBox="1"/>
            <p:nvPr/>
          </p:nvSpPr>
          <p:spPr>
            <a:xfrm>
              <a:off x="76200" y="38100"/>
              <a:ext cx="660400" cy="698500"/>
            </a:xfrm>
            <a:prstGeom prst="rect">
              <a:avLst/>
            </a:prstGeom>
          </p:spPr>
          <p:txBody>
            <a:bodyPr lIns="39876" tIns="39876" rIns="39876" bIns="39876" rtlCol="0" anchor="ctr"/>
            <a:lstStyle/>
            <a:p>
              <a:pPr algn="ctr">
                <a:lnSpc>
                  <a:spcPts val="2659"/>
                </a:lnSpc>
              </a:pPr>
              <a:endParaRPr/>
            </a:p>
          </p:txBody>
        </p:sp>
      </p:grpSp>
      <p:sp>
        <p:nvSpPr>
          <p:cNvPr id="21" name="Freeform 21"/>
          <p:cNvSpPr/>
          <p:nvPr/>
        </p:nvSpPr>
        <p:spPr>
          <a:xfrm rot="6552911">
            <a:off x="-5304832" y="-5924112"/>
            <a:ext cx="10651239" cy="7047895"/>
          </a:xfrm>
          <a:custGeom>
            <a:avLst/>
            <a:gdLst/>
            <a:ahLst/>
            <a:cxnLst/>
            <a:rect l="l" t="t" r="r" b="b"/>
            <a:pathLst>
              <a:path w="10651239" h="7047895">
                <a:moveTo>
                  <a:pt x="0" y="0"/>
                </a:moveTo>
                <a:lnTo>
                  <a:pt x="10651239" y="0"/>
                </a:lnTo>
                <a:lnTo>
                  <a:pt x="10651239" y="7047895"/>
                </a:lnTo>
                <a:lnTo>
                  <a:pt x="0" y="7047895"/>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2" name="Freeform 22"/>
          <p:cNvSpPr/>
          <p:nvPr/>
        </p:nvSpPr>
        <p:spPr>
          <a:xfrm>
            <a:off x="-4758296" y="-4252362"/>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3" name="TextBox 23"/>
          <p:cNvSpPr txBox="1"/>
          <p:nvPr/>
        </p:nvSpPr>
        <p:spPr>
          <a:xfrm>
            <a:off x="1266602" y="382201"/>
            <a:ext cx="16663879" cy="1127748"/>
          </a:xfrm>
          <a:prstGeom prst="rect">
            <a:avLst/>
          </a:prstGeom>
        </p:spPr>
        <p:txBody>
          <a:bodyPr lIns="0" tIns="0" rIns="0" bIns="0" rtlCol="0" anchor="t">
            <a:spAutoFit/>
          </a:bodyPr>
          <a:lstStyle/>
          <a:p>
            <a:pPr algn="l">
              <a:lnSpc>
                <a:spcPts val="9240"/>
              </a:lnSpc>
            </a:pPr>
            <a:r>
              <a:rPr lang="en-US" sz="6600">
                <a:solidFill>
                  <a:srgbClr val="5F259F"/>
                </a:solidFill>
                <a:latin typeface="League Spartan"/>
                <a:ea typeface="League Spartan"/>
                <a:cs typeface="League Spartan"/>
                <a:sym typeface="League Spartan"/>
              </a:rPr>
              <a:t>NEW PRODUCT DEVELOPMENT (NPD)</a:t>
            </a:r>
          </a:p>
        </p:txBody>
      </p:sp>
      <p:grpSp>
        <p:nvGrpSpPr>
          <p:cNvPr id="24" name="Group 24"/>
          <p:cNvGrpSpPr/>
          <p:nvPr/>
        </p:nvGrpSpPr>
        <p:grpSpPr>
          <a:xfrm>
            <a:off x="2952372" y="2741106"/>
            <a:ext cx="2477834" cy="6941704"/>
            <a:chOff x="0" y="0"/>
            <a:chExt cx="1788795" cy="5011347"/>
          </a:xfrm>
        </p:grpSpPr>
        <p:sp>
          <p:nvSpPr>
            <p:cNvPr id="25" name="Freeform 25"/>
            <p:cNvSpPr/>
            <p:nvPr/>
          </p:nvSpPr>
          <p:spPr>
            <a:xfrm>
              <a:off x="39987" y="45156"/>
              <a:ext cx="1748808" cy="4965486"/>
            </a:xfrm>
            <a:custGeom>
              <a:avLst/>
              <a:gdLst/>
              <a:ahLst/>
              <a:cxnLst/>
              <a:rect l="l" t="t" r="r" b="b"/>
              <a:pathLst>
                <a:path w="1748808" h="4965486">
                  <a:moveTo>
                    <a:pt x="653" y="4935711"/>
                  </a:moveTo>
                  <a:cubicBezTo>
                    <a:pt x="-1887" y="4944601"/>
                    <a:pt x="3193" y="4950951"/>
                    <a:pt x="12315" y="4952221"/>
                  </a:cubicBezTo>
                  <a:cubicBezTo>
                    <a:pt x="22745" y="4953491"/>
                    <a:pt x="31871" y="4953491"/>
                    <a:pt x="42302" y="4953491"/>
                  </a:cubicBezTo>
                  <a:cubicBezTo>
                    <a:pt x="84022" y="4954761"/>
                    <a:pt x="125743" y="4954761"/>
                    <a:pt x="168768" y="4956031"/>
                  </a:cubicBezTo>
                  <a:cubicBezTo>
                    <a:pt x="192236" y="4957301"/>
                    <a:pt x="215704" y="4958571"/>
                    <a:pt x="237868" y="4959841"/>
                  </a:cubicBezTo>
                  <a:cubicBezTo>
                    <a:pt x="276981" y="4961111"/>
                    <a:pt x="314791" y="4961111"/>
                    <a:pt x="353904" y="4962381"/>
                  </a:cubicBezTo>
                  <a:cubicBezTo>
                    <a:pt x="369549" y="4962381"/>
                    <a:pt x="383891" y="4962381"/>
                    <a:pt x="399536" y="4961111"/>
                  </a:cubicBezTo>
                  <a:cubicBezTo>
                    <a:pt x="406055" y="4961111"/>
                    <a:pt x="413878" y="4959841"/>
                    <a:pt x="420397" y="4959841"/>
                  </a:cubicBezTo>
                  <a:cubicBezTo>
                    <a:pt x="446472" y="4961111"/>
                    <a:pt x="967982" y="4952221"/>
                    <a:pt x="994058" y="4953491"/>
                  </a:cubicBezTo>
                  <a:cubicBezTo>
                    <a:pt x="1030564" y="4954761"/>
                    <a:pt x="1130955" y="4954761"/>
                    <a:pt x="1167460" y="4954761"/>
                  </a:cubicBezTo>
                  <a:cubicBezTo>
                    <a:pt x="1181802" y="4954761"/>
                    <a:pt x="1194839" y="4953491"/>
                    <a:pt x="1209181" y="4953491"/>
                  </a:cubicBezTo>
                  <a:lnTo>
                    <a:pt x="1279585" y="4957301"/>
                  </a:lnTo>
                  <a:cubicBezTo>
                    <a:pt x="1330432" y="4959841"/>
                    <a:pt x="1379976" y="4957301"/>
                    <a:pt x="1430823" y="4961111"/>
                  </a:cubicBezTo>
                  <a:cubicBezTo>
                    <a:pt x="1515568" y="4966191"/>
                    <a:pt x="1601618" y="4959841"/>
                    <a:pt x="1685308" y="4964921"/>
                  </a:cubicBezTo>
                  <a:cubicBezTo>
                    <a:pt x="1705628" y="4966191"/>
                    <a:pt x="1725948" y="4964921"/>
                    <a:pt x="1748808" y="4964921"/>
                  </a:cubicBezTo>
                  <a:lnTo>
                    <a:pt x="1748808" y="4905231"/>
                  </a:lnTo>
                  <a:cubicBezTo>
                    <a:pt x="1747538" y="4766358"/>
                    <a:pt x="1746268" y="4580783"/>
                    <a:pt x="1746268" y="4383610"/>
                  </a:cubicBezTo>
                  <a:cubicBezTo>
                    <a:pt x="1746268" y="4155508"/>
                    <a:pt x="1750078" y="3923540"/>
                    <a:pt x="1743728" y="3695438"/>
                  </a:cubicBezTo>
                  <a:cubicBezTo>
                    <a:pt x="1736108" y="3544658"/>
                    <a:pt x="1724678" y="571599"/>
                    <a:pt x="1724678" y="420820"/>
                  </a:cubicBezTo>
                  <a:cubicBezTo>
                    <a:pt x="1722138" y="316434"/>
                    <a:pt x="1720868" y="208182"/>
                    <a:pt x="1718328" y="103796"/>
                  </a:cubicBezTo>
                  <a:cubicBezTo>
                    <a:pt x="1718328" y="72867"/>
                    <a:pt x="1717058" y="41938"/>
                    <a:pt x="1715788" y="5644"/>
                  </a:cubicBezTo>
                  <a:cubicBezTo>
                    <a:pt x="1705628" y="3104"/>
                    <a:pt x="1696738" y="1834"/>
                    <a:pt x="1686578" y="564"/>
                  </a:cubicBezTo>
                  <a:cubicBezTo>
                    <a:pt x="1678958" y="-706"/>
                    <a:pt x="1671338" y="564"/>
                    <a:pt x="1664988" y="564"/>
                  </a:cubicBezTo>
                  <a:lnTo>
                    <a:pt x="5796" y="5644"/>
                  </a:lnTo>
                  <a:lnTo>
                    <a:pt x="653" y="4935711"/>
                  </a:lnTo>
                  <a:close/>
                </a:path>
              </a:pathLst>
            </a:custGeom>
            <a:solidFill>
              <a:srgbClr val="7ECFD7"/>
            </a:solidFill>
          </p:spPr>
          <p:txBody>
            <a:bodyPr/>
            <a:lstStyle/>
            <a:p>
              <a:endParaRPr lang="en-IN"/>
            </a:p>
          </p:txBody>
        </p:sp>
        <p:sp>
          <p:nvSpPr>
            <p:cNvPr id="26" name="Freeform 26"/>
            <p:cNvSpPr/>
            <p:nvPr/>
          </p:nvSpPr>
          <p:spPr>
            <a:xfrm>
              <a:off x="11430" y="16510"/>
              <a:ext cx="1727835" cy="4956737"/>
            </a:xfrm>
            <a:custGeom>
              <a:avLst/>
              <a:gdLst/>
              <a:ahLst/>
              <a:cxnLst/>
              <a:rect l="l" t="t" r="r" b="b"/>
              <a:pathLst>
                <a:path w="1727835" h="4956737">
                  <a:moveTo>
                    <a:pt x="1727835" y="4956737"/>
                  </a:moveTo>
                  <a:lnTo>
                    <a:pt x="0" y="4949117"/>
                  </a:lnTo>
                  <a:lnTo>
                    <a:pt x="0" y="1748488"/>
                  </a:lnTo>
                  <a:lnTo>
                    <a:pt x="7620" y="20320"/>
                  </a:lnTo>
                  <a:lnTo>
                    <a:pt x="859643" y="0"/>
                  </a:lnTo>
                  <a:lnTo>
                    <a:pt x="1706245" y="8890"/>
                  </a:lnTo>
                  <a:close/>
                </a:path>
              </a:pathLst>
            </a:custGeom>
            <a:solidFill>
              <a:srgbClr val="F8F8F8"/>
            </a:solidFill>
          </p:spPr>
          <p:txBody>
            <a:bodyPr/>
            <a:lstStyle/>
            <a:p>
              <a:endParaRPr lang="en-IN"/>
            </a:p>
          </p:txBody>
        </p:sp>
        <p:sp>
          <p:nvSpPr>
            <p:cNvPr id="27" name="Freeform 27"/>
            <p:cNvSpPr/>
            <p:nvPr/>
          </p:nvSpPr>
          <p:spPr>
            <a:xfrm>
              <a:off x="-215" y="0"/>
              <a:ext cx="1752180" cy="4982701"/>
            </a:xfrm>
            <a:custGeom>
              <a:avLst/>
              <a:gdLst/>
              <a:ahLst/>
              <a:cxnLst/>
              <a:rect l="l" t="t" r="r" b="b"/>
              <a:pathLst>
                <a:path w="1752180" h="4982701">
                  <a:moveTo>
                    <a:pt x="1719160" y="21590"/>
                  </a:moveTo>
                  <a:cubicBezTo>
                    <a:pt x="1720430" y="34290"/>
                    <a:pt x="1720430" y="44450"/>
                    <a:pt x="1721700" y="60031"/>
                  </a:cubicBezTo>
                  <a:cubicBezTo>
                    <a:pt x="1724240" y="164417"/>
                    <a:pt x="1725510" y="272669"/>
                    <a:pt x="1728050" y="377054"/>
                  </a:cubicBezTo>
                  <a:cubicBezTo>
                    <a:pt x="1728050" y="527834"/>
                    <a:pt x="1740750" y="3500893"/>
                    <a:pt x="1747100" y="3651672"/>
                  </a:cubicBezTo>
                  <a:cubicBezTo>
                    <a:pt x="1753450" y="3879775"/>
                    <a:pt x="1749640" y="4111743"/>
                    <a:pt x="1749640" y="4339845"/>
                  </a:cubicBezTo>
                  <a:cubicBezTo>
                    <a:pt x="1749640" y="4540884"/>
                    <a:pt x="1750910" y="4726458"/>
                    <a:pt x="1752180" y="4922447"/>
                  </a:cubicBezTo>
                  <a:lnTo>
                    <a:pt x="1752180" y="4982137"/>
                  </a:lnTo>
                  <a:cubicBezTo>
                    <a:pt x="1729320" y="4982137"/>
                    <a:pt x="1709000" y="4983407"/>
                    <a:pt x="1688680" y="4982137"/>
                  </a:cubicBezTo>
                  <a:cubicBezTo>
                    <a:pt x="1604010" y="4977057"/>
                    <a:pt x="1517961" y="4983407"/>
                    <a:pt x="1433215" y="4978327"/>
                  </a:cubicBezTo>
                  <a:cubicBezTo>
                    <a:pt x="1382368" y="4974517"/>
                    <a:pt x="1332825" y="4977057"/>
                    <a:pt x="1281977" y="4974517"/>
                  </a:cubicBezTo>
                  <a:lnTo>
                    <a:pt x="1211574" y="4970707"/>
                  </a:lnTo>
                  <a:cubicBezTo>
                    <a:pt x="1197232" y="4970707"/>
                    <a:pt x="1184194" y="4971977"/>
                    <a:pt x="1169853" y="4971977"/>
                  </a:cubicBezTo>
                  <a:cubicBezTo>
                    <a:pt x="1133347" y="4970707"/>
                    <a:pt x="1032956" y="4971977"/>
                    <a:pt x="996451" y="4970707"/>
                  </a:cubicBezTo>
                  <a:cubicBezTo>
                    <a:pt x="970375" y="4969437"/>
                    <a:pt x="448865" y="4978327"/>
                    <a:pt x="422789" y="4977057"/>
                  </a:cubicBezTo>
                  <a:cubicBezTo>
                    <a:pt x="416270" y="4977057"/>
                    <a:pt x="408448" y="4978327"/>
                    <a:pt x="401929" y="4978327"/>
                  </a:cubicBezTo>
                  <a:cubicBezTo>
                    <a:pt x="386283" y="4978327"/>
                    <a:pt x="371942" y="4979597"/>
                    <a:pt x="356297" y="4979597"/>
                  </a:cubicBezTo>
                  <a:cubicBezTo>
                    <a:pt x="317183" y="4979597"/>
                    <a:pt x="279374" y="4978327"/>
                    <a:pt x="240260" y="4977057"/>
                  </a:cubicBezTo>
                  <a:cubicBezTo>
                    <a:pt x="216792" y="4975787"/>
                    <a:pt x="193325" y="4974517"/>
                    <a:pt x="171160" y="4973247"/>
                  </a:cubicBezTo>
                  <a:cubicBezTo>
                    <a:pt x="129439" y="4971977"/>
                    <a:pt x="87719" y="4970707"/>
                    <a:pt x="44694" y="4970707"/>
                  </a:cubicBezTo>
                  <a:cubicBezTo>
                    <a:pt x="34505" y="4970707"/>
                    <a:pt x="25615" y="4970707"/>
                    <a:pt x="15455" y="4969437"/>
                  </a:cubicBezTo>
                  <a:cubicBezTo>
                    <a:pt x="6565" y="4968167"/>
                    <a:pt x="1485" y="4961817"/>
                    <a:pt x="4025" y="4952927"/>
                  </a:cubicBezTo>
                  <a:cubicBezTo>
                    <a:pt x="12915" y="4919766"/>
                    <a:pt x="9105" y="4823112"/>
                    <a:pt x="7835" y="4722592"/>
                  </a:cubicBezTo>
                  <a:cubicBezTo>
                    <a:pt x="6565" y="4517687"/>
                    <a:pt x="2755" y="4316648"/>
                    <a:pt x="4025" y="4111743"/>
                  </a:cubicBezTo>
                  <a:cubicBezTo>
                    <a:pt x="1485" y="3856578"/>
                    <a:pt x="-3595" y="697944"/>
                    <a:pt x="4025" y="438913"/>
                  </a:cubicBezTo>
                  <a:cubicBezTo>
                    <a:pt x="5295" y="388653"/>
                    <a:pt x="4025" y="334527"/>
                    <a:pt x="5295" y="284267"/>
                  </a:cubicBezTo>
                  <a:cubicBezTo>
                    <a:pt x="6565" y="203078"/>
                    <a:pt x="9105" y="114157"/>
                    <a:pt x="10375" y="44450"/>
                  </a:cubicBezTo>
                  <a:cubicBezTo>
                    <a:pt x="10375" y="41910"/>
                    <a:pt x="11645" y="39370"/>
                    <a:pt x="12915" y="38100"/>
                  </a:cubicBezTo>
                  <a:cubicBezTo>
                    <a:pt x="34505" y="35560"/>
                    <a:pt x="55124" y="30480"/>
                    <a:pt x="75985" y="29210"/>
                  </a:cubicBezTo>
                  <a:cubicBezTo>
                    <a:pt x="111187" y="25400"/>
                    <a:pt x="146389" y="22860"/>
                    <a:pt x="182894" y="20320"/>
                  </a:cubicBezTo>
                  <a:cubicBezTo>
                    <a:pt x="207666" y="17780"/>
                    <a:pt x="232438" y="16510"/>
                    <a:pt x="255906" y="13970"/>
                  </a:cubicBezTo>
                  <a:cubicBezTo>
                    <a:pt x="279374" y="11430"/>
                    <a:pt x="304145" y="8890"/>
                    <a:pt x="327613" y="8890"/>
                  </a:cubicBezTo>
                  <a:cubicBezTo>
                    <a:pt x="353689" y="7620"/>
                    <a:pt x="379764" y="10160"/>
                    <a:pt x="405840" y="8890"/>
                  </a:cubicBezTo>
                  <a:cubicBezTo>
                    <a:pt x="438434" y="8890"/>
                    <a:pt x="1029045" y="6350"/>
                    <a:pt x="1061639" y="5080"/>
                  </a:cubicBezTo>
                  <a:cubicBezTo>
                    <a:pt x="1092930" y="3810"/>
                    <a:pt x="1124221" y="2540"/>
                    <a:pt x="1156815" y="2540"/>
                  </a:cubicBezTo>
                  <a:cubicBezTo>
                    <a:pt x="1210270" y="1270"/>
                    <a:pt x="1262421" y="0"/>
                    <a:pt x="1315876" y="0"/>
                  </a:cubicBezTo>
                  <a:cubicBezTo>
                    <a:pt x="1338040" y="0"/>
                    <a:pt x="1361508" y="2540"/>
                    <a:pt x="1383672" y="2540"/>
                  </a:cubicBezTo>
                  <a:cubicBezTo>
                    <a:pt x="1444949" y="3810"/>
                    <a:pt x="1507531" y="5080"/>
                    <a:pt x="1568808" y="7620"/>
                  </a:cubicBezTo>
                  <a:cubicBezTo>
                    <a:pt x="1601403" y="8890"/>
                    <a:pt x="1633997" y="12700"/>
                    <a:pt x="1666591" y="16510"/>
                  </a:cubicBezTo>
                  <a:lnTo>
                    <a:pt x="1688680" y="16510"/>
                  </a:lnTo>
                  <a:cubicBezTo>
                    <a:pt x="1700110" y="17780"/>
                    <a:pt x="1709000" y="20320"/>
                    <a:pt x="1719160" y="21590"/>
                  </a:cubicBezTo>
                  <a:close/>
                  <a:moveTo>
                    <a:pt x="1729320" y="4965627"/>
                  </a:moveTo>
                  <a:cubicBezTo>
                    <a:pt x="1730590" y="4949117"/>
                    <a:pt x="1731860" y="4936417"/>
                    <a:pt x="1731860" y="4923717"/>
                  </a:cubicBezTo>
                  <a:cubicBezTo>
                    <a:pt x="1730590" y="4707128"/>
                    <a:pt x="1729320" y="4502223"/>
                    <a:pt x="1729320" y="4281853"/>
                  </a:cubicBezTo>
                  <a:cubicBezTo>
                    <a:pt x="1729320" y="4181334"/>
                    <a:pt x="1731860" y="4080814"/>
                    <a:pt x="1730590" y="3980294"/>
                  </a:cubicBezTo>
                  <a:cubicBezTo>
                    <a:pt x="1730590" y="3887507"/>
                    <a:pt x="1729320" y="3790853"/>
                    <a:pt x="1728050" y="3698066"/>
                  </a:cubicBezTo>
                  <a:cubicBezTo>
                    <a:pt x="1722970" y="3555019"/>
                    <a:pt x="1711540" y="593558"/>
                    <a:pt x="1711540" y="450511"/>
                  </a:cubicBezTo>
                  <a:cubicBezTo>
                    <a:pt x="1709000" y="330661"/>
                    <a:pt x="1706460" y="206944"/>
                    <a:pt x="1703920" y="87094"/>
                  </a:cubicBezTo>
                  <a:cubicBezTo>
                    <a:pt x="1702650" y="44450"/>
                    <a:pt x="1701380" y="43180"/>
                    <a:pt x="1684844" y="41910"/>
                  </a:cubicBezTo>
                  <a:cubicBezTo>
                    <a:pt x="1680933" y="41910"/>
                    <a:pt x="1678325" y="41910"/>
                    <a:pt x="1674414" y="40640"/>
                  </a:cubicBezTo>
                  <a:cubicBezTo>
                    <a:pt x="1641820" y="36830"/>
                    <a:pt x="1607921" y="31750"/>
                    <a:pt x="1575327" y="30480"/>
                  </a:cubicBezTo>
                  <a:cubicBezTo>
                    <a:pt x="1495797" y="26670"/>
                    <a:pt x="1414963" y="25400"/>
                    <a:pt x="1335432" y="22860"/>
                  </a:cubicBezTo>
                  <a:lnTo>
                    <a:pt x="1241560" y="22860"/>
                  </a:lnTo>
                  <a:cubicBezTo>
                    <a:pt x="1199840" y="22860"/>
                    <a:pt x="1158119" y="22860"/>
                    <a:pt x="1117702" y="24130"/>
                  </a:cubicBezTo>
                  <a:cubicBezTo>
                    <a:pt x="1082500" y="25400"/>
                    <a:pt x="489282" y="29210"/>
                    <a:pt x="454080" y="29210"/>
                  </a:cubicBezTo>
                  <a:cubicBezTo>
                    <a:pt x="396714" y="29210"/>
                    <a:pt x="339347" y="26670"/>
                    <a:pt x="281981" y="33020"/>
                  </a:cubicBezTo>
                  <a:cubicBezTo>
                    <a:pt x="251994" y="36830"/>
                    <a:pt x="223311" y="36830"/>
                    <a:pt x="194628" y="38100"/>
                  </a:cubicBezTo>
                  <a:cubicBezTo>
                    <a:pt x="145085" y="41910"/>
                    <a:pt x="95541" y="45720"/>
                    <a:pt x="45998" y="50800"/>
                  </a:cubicBezTo>
                  <a:cubicBezTo>
                    <a:pt x="33235" y="50800"/>
                    <a:pt x="30695" y="56165"/>
                    <a:pt x="29425" y="102559"/>
                  </a:cubicBezTo>
                  <a:cubicBezTo>
                    <a:pt x="28155" y="172149"/>
                    <a:pt x="28155" y="241740"/>
                    <a:pt x="26885" y="311330"/>
                  </a:cubicBezTo>
                  <a:cubicBezTo>
                    <a:pt x="25615" y="427314"/>
                    <a:pt x="23075" y="539432"/>
                    <a:pt x="21805" y="655416"/>
                  </a:cubicBezTo>
                  <a:cubicBezTo>
                    <a:pt x="16725" y="779133"/>
                    <a:pt x="23075" y="3802452"/>
                    <a:pt x="25615" y="3926168"/>
                  </a:cubicBezTo>
                  <a:cubicBezTo>
                    <a:pt x="25615" y="4057617"/>
                    <a:pt x="25615" y="4192932"/>
                    <a:pt x="26885" y="4324380"/>
                  </a:cubicBezTo>
                  <a:cubicBezTo>
                    <a:pt x="26885" y="4421034"/>
                    <a:pt x="29425" y="4517687"/>
                    <a:pt x="29425" y="4614341"/>
                  </a:cubicBezTo>
                  <a:cubicBezTo>
                    <a:pt x="29425" y="4718727"/>
                    <a:pt x="29425" y="4823112"/>
                    <a:pt x="28155" y="4923717"/>
                  </a:cubicBezTo>
                  <a:lnTo>
                    <a:pt x="28155" y="4933877"/>
                  </a:lnTo>
                  <a:cubicBezTo>
                    <a:pt x="28155" y="4944037"/>
                    <a:pt x="31965" y="4947847"/>
                    <a:pt x="40855" y="4947847"/>
                  </a:cubicBezTo>
                  <a:cubicBezTo>
                    <a:pt x="57732" y="4947847"/>
                    <a:pt x="75985" y="4949117"/>
                    <a:pt x="92934" y="4949117"/>
                  </a:cubicBezTo>
                  <a:cubicBezTo>
                    <a:pt x="117706" y="4949117"/>
                    <a:pt x="143781" y="4946577"/>
                    <a:pt x="168553" y="4949117"/>
                  </a:cubicBezTo>
                  <a:cubicBezTo>
                    <a:pt x="208970" y="4952927"/>
                    <a:pt x="249387" y="4955467"/>
                    <a:pt x="289804" y="4954197"/>
                  </a:cubicBezTo>
                  <a:cubicBezTo>
                    <a:pt x="315879" y="4952927"/>
                    <a:pt x="340651" y="4955467"/>
                    <a:pt x="366727" y="4955467"/>
                  </a:cubicBezTo>
                  <a:cubicBezTo>
                    <a:pt x="404536" y="4955467"/>
                    <a:pt x="442346" y="4954197"/>
                    <a:pt x="480155" y="4955467"/>
                  </a:cubicBezTo>
                  <a:cubicBezTo>
                    <a:pt x="536218" y="4956737"/>
                    <a:pt x="1151600" y="4946577"/>
                    <a:pt x="1208966" y="4949117"/>
                  </a:cubicBezTo>
                  <a:cubicBezTo>
                    <a:pt x="1233738" y="4950387"/>
                    <a:pt x="1258509" y="4951657"/>
                    <a:pt x="1281977" y="4951657"/>
                  </a:cubicBezTo>
                  <a:cubicBezTo>
                    <a:pt x="1325002" y="4954197"/>
                    <a:pt x="1366723" y="4950387"/>
                    <a:pt x="1409747" y="4954197"/>
                  </a:cubicBezTo>
                  <a:cubicBezTo>
                    <a:pt x="1444949" y="4956737"/>
                    <a:pt x="1480151" y="4956737"/>
                    <a:pt x="1515353" y="4959277"/>
                  </a:cubicBezTo>
                  <a:cubicBezTo>
                    <a:pt x="1567504" y="4963087"/>
                    <a:pt x="1619655" y="4965627"/>
                    <a:pt x="1671806" y="4966897"/>
                  </a:cubicBezTo>
                  <a:cubicBezTo>
                    <a:pt x="1691220" y="4966897"/>
                    <a:pt x="1709000" y="4965627"/>
                    <a:pt x="1729320" y="4965627"/>
                  </a:cubicBezTo>
                  <a:close/>
                </a:path>
              </a:pathLst>
            </a:custGeom>
            <a:solidFill>
              <a:srgbClr val="2A2B39"/>
            </a:solidFill>
          </p:spPr>
          <p:txBody>
            <a:bodyPr/>
            <a:lstStyle/>
            <a:p>
              <a:endParaRPr lang="en-IN"/>
            </a:p>
          </p:txBody>
        </p:sp>
      </p:grpSp>
      <p:grpSp>
        <p:nvGrpSpPr>
          <p:cNvPr id="28" name="Group 28"/>
          <p:cNvGrpSpPr/>
          <p:nvPr/>
        </p:nvGrpSpPr>
        <p:grpSpPr>
          <a:xfrm>
            <a:off x="5734764" y="2741106"/>
            <a:ext cx="2477834" cy="6941704"/>
            <a:chOff x="0" y="0"/>
            <a:chExt cx="1788795" cy="5011347"/>
          </a:xfrm>
        </p:grpSpPr>
        <p:sp>
          <p:nvSpPr>
            <p:cNvPr id="29" name="Freeform 29"/>
            <p:cNvSpPr/>
            <p:nvPr/>
          </p:nvSpPr>
          <p:spPr>
            <a:xfrm>
              <a:off x="39987" y="45156"/>
              <a:ext cx="1748808" cy="4965486"/>
            </a:xfrm>
            <a:custGeom>
              <a:avLst/>
              <a:gdLst/>
              <a:ahLst/>
              <a:cxnLst/>
              <a:rect l="l" t="t" r="r" b="b"/>
              <a:pathLst>
                <a:path w="1748808" h="4965486">
                  <a:moveTo>
                    <a:pt x="653" y="4935711"/>
                  </a:moveTo>
                  <a:cubicBezTo>
                    <a:pt x="-1887" y="4944601"/>
                    <a:pt x="3193" y="4950951"/>
                    <a:pt x="12315" y="4952221"/>
                  </a:cubicBezTo>
                  <a:cubicBezTo>
                    <a:pt x="22745" y="4953491"/>
                    <a:pt x="31871" y="4953491"/>
                    <a:pt x="42302" y="4953491"/>
                  </a:cubicBezTo>
                  <a:cubicBezTo>
                    <a:pt x="84022" y="4954761"/>
                    <a:pt x="125743" y="4954761"/>
                    <a:pt x="168768" y="4956031"/>
                  </a:cubicBezTo>
                  <a:cubicBezTo>
                    <a:pt x="192236" y="4957301"/>
                    <a:pt x="215704" y="4958571"/>
                    <a:pt x="237868" y="4959841"/>
                  </a:cubicBezTo>
                  <a:cubicBezTo>
                    <a:pt x="276981" y="4961111"/>
                    <a:pt x="314791" y="4961111"/>
                    <a:pt x="353904" y="4962381"/>
                  </a:cubicBezTo>
                  <a:cubicBezTo>
                    <a:pt x="369549" y="4962381"/>
                    <a:pt x="383891" y="4962381"/>
                    <a:pt x="399536" y="4961111"/>
                  </a:cubicBezTo>
                  <a:cubicBezTo>
                    <a:pt x="406055" y="4961111"/>
                    <a:pt x="413878" y="4959841"/>
                    <a:pt x="420397" y="4959841"/>
                  </a:cubicBezTo>
                  <a:cubicBezTo>
                    <a:pt x="446472" y="4961111"/>
                    <a:pt x="967982" y="4952221"/>
                    <a:pt x="994058" y="4953491"/>
                  </a:cubicBezTo>
                  <a:cubicBezTo>
                    <a:pt x="1030564" y="4954761"/>
                    <a:pt x="1130955" y="4954761"/>
                    <a:pt x="1167460" y="4954761"/>
                  </a:cubicBezTo>
                  <a:cubicBezTo>
                    <a:pt x="1181802" y="4954761"/>
                    <a:pt x="1194839" y="4953491"/>
                    <a:pt x="1209181" y="4953491"/>
                  </a:cubicBezTo>
                  <a:lnTo>
                    <a:pt x="1279585" y="4957301"/>
                  </a:lnTo>
                  <a:cubicBezTo>
                    <a:pt x="1330432" y="4959841"/>
                    <a:pt x="1379976" y="4957301"/>
                    <a:pt x="1430823" y="4961111"/>
                  </a:cubicBezTo>
                  <a:cubicBezTo>
                    <a:pt x="1515568" y="4966191"/>
                    <a:pt x="1601618" y="4959841"/>
                    <a:pt x="1685308" y="4964921"/>
                  </a:cubicBezTo>
                  <a:cubicBezTo>
                    <a:pt x="1705628" y="4966191"/>
                    <a:pt x="1725948" y="4964921"/>
                    <a:pt x="1748808" y="4964921"/>
                  </a:cubicBezTo>
                  <a:lnTo>
                    <a:pt x="1748808" y="4905231"/>
                  </a:lnTo>
                  <a:cubicBezTo>
                    <a:pt x="1747538" y="4766358"/>
                    <a:pt x="1746268" y="4580783"/>
                    <a:pt x="1746268" y="4383610"/>
                  </a:cubicBezTo>
                  <a:cubicBezTo>
                    <a:pt x="1746268" y="4155508"/>
                    <a:pt x="1750078" y="3923540"/>
                    <a:pt x="1743728" y="3695438"/>
                  </a:cubicBezTo>
                  <a:cubicBezTo>
                    <a:pt x="1736108" y="3544658"/>
                    <a:pt x="1724678" y="571599"/>
                    <a:pt x="1724678" y="420820"/>
                  </a:cubicBezTo>
                  <a:cubicBezTo>
                    <a:pt x="1722138" y="316434"/>
                    <a:pt x="1720868" y="208182"/>
                    <a:pt x="1718328" y="103796"/>
                  </a:cubicBezTo>
                  <a:cubicBezTo>
                    <a:pt x="1718328" y="72867"/>
                    <a:pt x="1717058" y="41938"/>
                    <a:pt x="1715788" y="5644"/>
                  </a:cubicBezTo>
                  <a:cubicBezTo>
                    <a:pt x="1705628" y="3104"/>
                    <a:pt x="1696738" y="1834"/>
                    <a:pt x="1686578" y="564"/>
                  </a:cubicBezTo>
                  <a:cubicBezTo>
                    <a:pt x="1678958" y="-706"/>
                    <a:pt x="1671338" y="564"/>
                    <a:pt x="1664988" y="564"/>
                  </a:cubicBezTo>
                  <a:lnTo>
                    <a:pt x="5796" y="5644"/>
                  </a:lnTo>
                  <a:lnTo>
                    <a:pt x="653" y="4935711"/>
                  </a:lnTo>
                  <a:close/>
                </a:path>
              </a:pathLst>
            </a:custGeom>
            <a:solidFill>
              <a:srgbClr val="AAD175"/>
            </a:solidFill>
          </p:spPr>
          <p:txBody>
            <a:bodyPr/>
            <a:lstStyle/>
            <a:p>
              <a:endParaRPr lang="en-IN"/>
            </a:p>
          </p:txBody>
        </p:sp>
        <p:sp>
          <p:nvSpPr>
            <p:cNvPr id="30" name="Freeform 30"/>
            <p:cNvSpPr/>
            <p:nvPr/>
          </p:nvSpPr>
          <p:spPr>
            <a:xfrm>
              <a:off x="11430" y="16510"/>
              <a:ext cx="1727835" cy="4956737"/>
            </a:xfrm>
            <a:custGeom>
              <a:avLst/>
              <a:gdLst/>
              <a:ahLst/>
              <a:cxnLst/>
              <a:rect l="l" t="t" r="r" b="b"/>
              <a:pathLst>
                <a:path w="1727835" h="4956737">
                  <a:moveTo>
                    <a:pt x="1727835" y="4956737"/>
                  </a:moveTo>
                  <a:lnTo>
                    <a:pt x="0" y="4949117"/>
                  </a:lnTo>
                  <a:lnTo>
                    <a:pt x="0" y="1748488"/>
                  </a:lnTo>
                  <a:lnTo>
                    <a:pt x="7620" y="20320"/>
                  </a:lnTo>
                  <a:lnTo>
                    <a:pt x="859643" y="0"/>
                  </a:lnTo>
                  <a:lnTo>
                    <a:pt x="1706245" y="8890"/>
                  </a:lnTo>
                  <a:close/>
                </a:path>
              </a:pathLst>
            </a:custGeom>
            <a:solidFill>
              <a:srgbClr val="F8F8F8"/>
            </a:solidFill>
          </p:spPr>
          <p:txBody>
            <a:bodyPr/>
            <a:lstStyle/>
            <a:p>
              <a:endParaRPr lang="en-IN"/>
            </a:p>
          </p:txBody>
        </p:sp>
        <p:sp>
          <p:nvSpPr>
            <p:cNvPr id="31" name="Freeform 31"/>
            <p:cNvSpPr/>
            <p:nvPr/>
          </p:nvSpPr>
          <p:spPr>
            <a:xfrm>
              <a:off x="-215" y="0"/>
              <a:ext cx="1752180" cy="4982701"/>
            </a:xfrm>
            <a:custGeom>
              <a:avLst/>
              <a:gdLst/>
              <a:ahLst/>
              <a:cxnLst/>
              <a:rect l="l" t="t" r="r" b="b"/>
              <a:pathLst>
                <a:path w="1752180" h="4982701">
                  <a:moveTo>
                    <a:pt x="1719160" y="21590"/>
                  </a:moveTo>
                  <a:cubicBezTo>
                    <a:pt x="1720430" y="34290"/>
                    <a:pt x="1720430" y="44450"/>
                    <a:pt x="1721700" y="60031"/>
                  </a:cubicBezTo>
                  <a:cubicBezTo>
                    <a:pt x="1724240" y="164417"/>
                    <a:pt x="1725510" y="272669"/>
                    <a:pt x="1728050" y="377054"/>
                  </a:cubicBezTo>
                  <a:cubicBezTo>
                    <a:pt x="1728050" y="527834"/>
                    <a:pt x="1740750" y="3500893"/>
                    <a:pt x="1747100" y="3651672"/>
                  </a:cubicBezTo>
                  <a:cubicBezTo>
                    <a:pt x="1753450" y="3879775"/>
                    <a:pt x="1749640" y="4111743"/>
                    <a:pt x="1749640" y="4339845"/>
                  </a:cubicBezTo>
                  <a:cubicBezTo>
                    <a:pt x="1749640" y="4540884"/>
                    <a:pt x="1750910" y="4726458"/>
                    <a:pt x="1752180" y="4922447"/>
                  </a:cubicBezTo>
                  <a:lnTo>
                    <a:pt x="1752180" y="4982137"/>
                  </a:lnTo>
                  <a:cubicBezTo>
                    <a:pt x="1729320" y="4982137"/>
                    <a:pt x="1709000" y="4983407"/>
                    <a:pt x="1688680" y="4982137"/>
                  </a:cubicBezTo>
                  <a:cubicBezTo>
                    <a:pt x="1604010" y="4977057"/>
                    <a:pt x="1517961" y="4983407"/>
                    <a:pt x="1433215" y="4978327"/>
                  </a:cubicBezTo>
                  <a:cubicBezTo>
                    <a:pt x="1382368" y="4974517"/>
                    <a:pt x="1332825" y="4977057"/>
                    <a:pt x="1281977" y="4974517"/>
                  </a:cubicBezTo>
                  <a:lnTo>
                    <a:pt x="1211574" y="4970707"/>
                  </a:lnTo>
                  <a:cubicBezTo>
                    <a:pt x="1197232" y="4970707"/>
                    <a:pt x="1184194" y="4971977"/>
                    <a:pt x="1169853" y="4971977"/>
                  </a:cubicBezTo>
                  <a:cubicBezTo>
                    <a:pt x="1133347" y="4970707"/>
                    <a:pt x="1032956" y="4971977"/>
                    <a:pt x="996451" y="4970707"/>
                  </a:cubicBezTo>
                  <a:cubicBezTo>
                    <a:pt x="970375" y="4969437"/>
                    <a:pt x="448865" y="4978327"/>
                    <a:pt x="422789" y="4977057"/>
                  </a:cubicBezTo>
                  <a:cubicBezTo>
                    <a:pt x="416270" y="4977057"/>
                    <a:pt x="408448" y="4978327"/>
                    <a:pt x="401929" y="4978327"/>
                  </a:cubicBezTo>
                  <a:cubicBezTo>
                    <a:pt x="386283" y="4978327"/>
                    <a:pt x="371942" y="4979597"/>
                    <a:pt x="356297" y="4979597"/>
                  </a:cubicBezTo>
                  <a:cubicBezTo>
                    <a:pt x="317183" y="4979597"/>
                    <a:pt x="279374" y="4978327"/>
                    <a:pt x="240260" y="4977057"/>
                  </a:cubicBezTo>
                  <a:cubicBezTo>
                    <a:pt x="216792" y="4975787"/>
                    <a:pt x="193325" y="4974517"/>
                    <a:pt x="171160" y="4973247"/>
                  </a:cubicBezTo>
                  <a:cubicBezTo>
                    <a:pt x="129439" y="4971977"/>
                    <a:pt x="87719" y="4970707"/>
                    <a:pt x="44694" y="4970707"/>
                  </a:cubicBezTo>
                  <a:cubicBezTo>
                    <a:pt x="34505" y="4970707"/>
                    <a:pt x="25615" y="4970707"/>
                    <a:pt x="15455" y="4969437"/>
                  </a:cubicBezTo>
                  <a:cubicBezTo>
                    <a:pt x="6565" y="4968167"/>
                    <a:pt x="1485" y="4961817"/>
                    <a:pt x="4025" y="4952927"/>
                  </a:cubicBezTo>
                  <a:cubicBezTo>
                    <a:pt x="12915" y="4919766"/>
                    <a:pt x="9105" y="4823112"/>
                    <a:pt x="7835" y="4722592"/>
                  </a:cubicBezTo>
                  <a:cubicBezTo>
                    <a:pt x="6565" y="4517687"/>
                    <a:pt x="2755" y="4316648"/>
                    <a:pt x="4025" y="4111743"/>
                  </a:cubicBezTo>
                  <a:cubicBezTo>
                    <a:pt x="1485" y="3856578"/>
                    <a:pt x="-3595" y="697944"/>
                    <a:pt x="4025" y="438913"/>
                  </a:cubicBezTo>
                  <a:cubicBezTo>
                    <a:pt x="5295" y="388653"/>
                    <a:pt x="4025" y="334527"/>
                    <a:pt x="5295" y="284267"/>
                  </a:cubicBezTo>
                  <a:cubicBezTo>
                    <a:pt x="6565" y="203078"/>
                    <a:pt x="9105" y="114157"/>
                    <a:pt x="10375" y="44450"/>
                  </a:cubicBezTo>
                  <a:cubicBezTo>
                    <a:pt x="10375" y="41910"/>
                    <a:pt x="11645" y="39370"/>
                    <a:pt x="12915" y="38100"/>
                  </a:cubicBezTo>
                  <a:cubicBezTo>
                    <a:pt x="34505" y="35560"/>
                    <a:pt x="55124" y="30480"/>
                    <a:pt x="75985" y="29210"/>
                  </a:cubicBezTo>
                  <a:cubicBezTo>
                    <a:pt x="111187" y="25400"/>
                    <a:pt x="146389" y="22860"/>
                    <a:pt x="182894" y="20320"/>
                  </a:cubicBezTo>
                  <a:cubicBezTo>
                    <a:pt x="207666" y="17780"/>
                    <a:pt x="232438" y="16510"/>
                    <a:pt x="255906" y="13970"/>
                  </a:cubicBezTo>
                  <a:cubicBezTo>
                    <a:pt x="279374" y="11430"/>
                    <a:pt x="304145" y="8890"/>
                    <a:pt x="327613" y="8890"/>
                  </a:cubicBezTo>
                  <a:cubicBezTo>
                    <a:pt x="353689" y="7620"/>
                    <a:pt x="379764" y="10160"/>
                    <a:pt x="405840" y="8890"/>
                  </a:cubicBezTo>
                  <a:cubicBezTo>
                    <a:pt x="438434" y="8890"/>
                    <a:pt x="1029045" y="6350"/>
                    <a:pt x="1061639" y="5080"/>
                  </a:cubicBezTo>
                  <a:cubicBezTo>
                    <a:pt x="1092930" y="3810"/>
                    <a:pt x="1124221" y="2540"/>
                    <a:pt x="1156815" y="2540"/>
                  </a:cubicBezTo>
                  <a:cubicBezTo>
                    <a:pt x="1210270" y="1270"/>
                    <a:pt x="1262421" y="0"/>
                    <a:pt x="1315876" y="0"/>
                  </a:cubicBezTo>
                  <a:cubicBezTo>
                    <a:pt x="1338040" y="0"/>
                    <a:pt x="1361508" y="2540"/>
                    <a:pt x="1383672" y="2540"/>
                  </a:cubicBezTo>
                  <a:cubicBezTo>
                    <a:pt x="1444949" y="3810"/>
                    <a:pt x="1507531" y="5080"/>
                    <a:pt x="1568808" y="7620"/>
                  </a:cubicBezTo>
                  <a:cubicBezTo>
                    <a:pt x="1601403" y="8890"/>
                    <a:pt x="1633997" y="12700"/>
                    <a:pt x="1666591" y="16510"/>
                  </a:cubicBezTo>
                  <a:lnTo>
                    <a:pt x="1688680" y="16510"/>
                  </a:lnTo>
                  <a:cubicBezTo>
                    <a:pt x="1700110" y="17780"/>
                    <a:pt x="1709000" y="20320"/>
                    <a:pt x="1719160" y="21590"/>
                  </a:cubicBezTo>
                  <a:close/>
                  <a:moveTo>
                    <a:pt x="1729320" y="4965627"/>
                  </a:moveTo>
                  <a:cubicBezTo>
                    <a:pt x="1730590" y="4949117"/>
                    <a:pt x="1731860" y="4936417"/>
                    <a:pt x="1731860" y="4923717"/>
                  </a:cubicBezTo>
                  <a:cubicBezTo>
                    <a:pt x="1730590" y="4707128"/>
                    <a:pt x="1729320" y="4502223"/>
                    <a:pt x="1729320" y="4281853"/>
                  </a:cubicBezTo>
                  <a:cubicBezTo>
                    <a:pt x="1729320" y="4181334"/>
                    <a:pt x="1731860" y="4080814"/>
                    <a:pt x="1730590" y="3980294"/>
                  </a:cubicBezTo>
                  <a:cubicBezTo>
                    <a:pt x="1730590" y="3887507"/>
                    <a:pt x="1729320" y="3790853"/>
                    <a:pt x="1728050" y="3698066"/>
                  </a:cubicBezTo>
                  <a:cubicBezTo>
                    <a:pt x="1722970" y="3555019"/>
                    <a:pt x="1711540" y="593558"/>
                    <a:pt x="1711540" y="450511"/>
                  </a:cubicBezTo>
                  <a:cubicBezTo>
                    <a:pt x="1709000" y="330661"/>
                    <a:pt x="1706460" y="206944"/>
                    <a:pt x="1703920" y="87094"/>
                  </a:cubicBezTo>
                  <a:cubicBezTo>
                    <a:pt x="1702650" y="44450"/>
                    <a:pt x="1701380" y="43180"/>
                    <a:pt x="1684844" y="41910"/>
                  </a:cubicBezTo>
                  <a:cubicBezTo>
                    <a:pt x="1680933" y="41910"/>
                    <a:pt x="1678325" y="41910"/>
                    <a:pt x="1674414" y="40640"/>
                  </a:cubicBezTo>
                  <a:cubicBezTo>
                    <a:pt x="1641820" y="36830"/>
                    <a:pt x="1607921" y="31750"/>
                    <a:pt x="1575327" y="30480"/>
                  </a:cubicBezTo>
                  <a:cubicBezTo>
                    <a:pt x="1495797" y="26670"/>
                    <a:pt x="1414963" y="25400"/>
                    <a:pt x="1335432" y="22860"/>
                  </a:cubicBezTo>
                  <a:lnTo>
                    <a:pt x="1241560" y="22860"/>
                  </a:lnTo>
                  <a:cubicBezTo>
                    <a:pt x="1199840" y="22860"/>
                    <a:pt x="1158119" y="22860"/>
                    <a:pt x="1117702" y="24130"/>
                  </a:cubicBezTo>
                  <a:cubicBezTo>
                    <a:pt x="1082500" y="25400"/>
                    <a:pt x="489282" y="29210"/>
                    <a:pt x="454080" y="29210"/>
                  </a:cubicBezTo>
                  <a:cubicBezTo>
                    <a:pt x="396714" y="29210"/>
                    <a:pt x="339347" y="26670"/>
                    <a:pt x="281981" y="33020"/>
                  </a:cubicBezTo>
                  <a:cubicBezTo>
                    <a:pt x="251994" y="36830"/>
                    <a:pt x="223311" y="36830"/>
                    <a:pt x="194628" y="38100"/>
                  </a:cubicBezTo>
                  <a:cubicBezTo>
                    <a:pt x="145085" y="41910"/>
                    <a:pt x="95541" y="45720"/>
                    <a:pt x="45998" y="50800"/>
                  </a:cubicBezTo>
                  <a:cubicBezTo>
                    <a:pt x="33235" y="50800"/>
                    <a:pt x="30695" y="56165"/>
                    <a:pt x="29425" y="102559"/>
                  </a:cubicBezTo>
                  <a:cubicBezTo>
                    <a:pt x="28155" y="172149"/>
                    <a:pt x="28155" y="241740"/>
                    <a:pt x="26885" y="311330"/>
                  </a:cubicBezTo>
                  <a:cubicBezTo>
                    <a:pt x="25615" y="427314"/>
                    <a:pt x="23075" y="539432"/>
                    <a:pt x="21805" y="655416"/>
                  </a:cubicBezTo>
                  <a:cubicBezTo>
                    <a:pt x="16725" y="779133"/>
                    <a:pt x="23075" y="3802452"/>
                    <a:pt x="25615" y="3926168"/>
                  </a:cubicBezTo>
                  <a:cubicBezTo>
                    <a:pt x="25615" y="4057617"/>
                    <a:pt x="25615" y="4192932"/>
                    <a:pt x="26885" y="4324380"/>
                  </a:cubicBezTo>
                  <a:cubicBezTo>
                    <a:pt x="26885" y="4421034"/>
                    <a:pt x="29425" y="4517687"/>
                    <a:pt x="29425" y="4614341"/>
                  </a:cubicBezTo>
                  <a:cubicBezTo>
                    <a:pt x="29425" y="4718727"/>
                    <a:pt x="29425" y="4823112"/>
                    <a:pt x="28155" y="4923717"/>
                  </a:cubicBezTo>
                  <a:lnTo>
                    <a:pt x="28155" y="4933877"/>
                  </a:lnTo>
                  <a:cubicBezTo>
                    <a:pt x="28155" y="4944037"/>
                    <a:pt x="31965" y="4947847"/>
                    <a:pt x="40855" y="4947847"/>
                  </a:cubicBezTo>
                  <a:cubicBezTo>
                    <a:pt x="57732" y="4947847"/>
                    <a:pt x="75985" y="4949117"/>
                    <a:pt x="92934" y="4949117"/>
                  </a:cubicBezTo>
                  <a:cubicBezTo>
                    <a:pt x="117706" y="4949117"/>
                    <a:pt x="143781" y="4946577"/>
                    <a:pt x="168553" y="4949117"/>
                  </a:cubicBezTo>
                  <a:cubicBezTo>
                    <a:pt x="208970" y="4952927"/>
                    <a:pt x="249387" y="4955467"/>
                    <a:pt x="289804" y="4954197"/>
                  </a:cubicBezTo>
                  <a:cubicBezTo>
                    <a:pt x="315879" y="4952927"/>
                    <a:pt x="340651" y="4955467"/>
                    <a:pt x="366727" y="4955467"/>
                  </a:cubicBezTo>
                  <a:cubicBezTo>
                    <a:pt x="404536" y="4955467"/>
                    <a:pt x="442346" y="4954197"/>
                    <a:pt x="480155" y="4955467"/>
                  </a:cubicBezTo>
                  <a:cubicBezTo>
                    <a:pt x="536218" y="4956737"/>
                    <a:pt x="1151600" y="4946577"/>
                    <a:pt x="1208966" y="4949117"/>
                  </a:cubicBezTo>
                  <a:cubicBezTo>
                    <a:pt x="1233738" y="4950387"/>
                    <a:pt x="1258509" y="4951657"/>
                    <a:pt x="1281977" y="4951657"/>
                  </a:cubicBezTo>
                  <a:cubicBezTo>
                    <a:pt x="1325002" y="4954197"/>
                    <a:pt x="1366723" y="4950387"/>
                    <a:pt x="1409747" y="4954197"/>
                  </a:cubicBezTo>
                  <a:cubicBezTo>
                    <a:pt x="1444949" y="4956737"/>
                    <a:pt x="1480151" y="4956737"/>
                    <a:pt x="1515353" y="4959277"/>
                  </a:cubicBezTo>
                  <a:cubicBezTo>
                    <a:pt x="1567504" y="4963087"/>
                    <a:pt x="1619655" y="4965627"/>
                    <a:pt x="1671806" y="4966897"/>
                  </a:cubicBezTo>
                  <a:cubicBezTo>
                    <a:pt x="1691220" y="4966897"/>
                    <a:pt x="1709000" y="4965627"/>
                    <a:pt x="1729320" y="4965627"/>
                  </a:cubicBezTo>
                  <a:close/>
                </a:path>
              </a:pathLst>
            </a:custGeom>
            <a:solidFill>
              <a:srgbClr val="2A2B39"/>
            </a:solidFill>
          </p:spPr>
          <p:txBody>
            <a:bodyPr/>
            <a:lstStyle/>
            <a:p>
              <a:endParaRPr lang="en-IN"/>
            </a:p>
          </p:txBody>
        </p:sp>
      </p:grpSp>
      <p:grpSp>
        <p:nvGrpSpPr>
          <p:cNvPr id="32" name="Group 32"/>
          <p:cNvGrpSpPr/>
          <p:nvPr/>
        </p:nvGrpSpPr>
        <p:grpSpPr>
          <a:xfrm>
            <a:off x="8482914" y="2741106"/>
            <a:ext cx="2477834" cy="6941704"/>
            <a:chOff x="0" y="0"/>
            <a:chExt cx="1788795" cy="5011347"/>
          </a:xfrm>
        </p:grpSpPr>
        <p:sp>
          <p:nvSpPr>
            <p:cNvPr id="33" name="Freeform 33"/>
            <p:cNvSpPr/>
            <p:nvPr/>
          </p:nvSpPr>
          <p:spPr>
            <a:xfrm>
              <a:off x="39987" y="45156"/>
              <a:ext cx="1748808" cy="4965486"/>
            </a:xfrm>
            <a:custGeom>
              <a:avLst/>
              <a:gdLst/>
              <a:ahLst/>
              <a:cxnLst/>
              <a:rect l="l" t="t" r="r" b="b"/>
              <a:pathLst>
                <a:path w="1748808" h="4965486">
                  <a:moveTo>
                    <a:pt x="653" y="4935711"/>
                  </a:moveTo>
                  <a:cubicBezTo>
                    <a:pt x="-1887" y="4944601"/>
                    <a:pt x="3193" y="4950951"/>
                    <a:pt x="12315" y="4952221"/>
                  </a:cubicBezTo>
                  <a:cubicBezTo>
                    <a:pt x="22745" y="4953491"/>
                    <a:pt x="31871" y="4953491"/>
                    <a:pt x="42302" y="4953491"/>
                  </a:cubicBezTo>
                  <a:cubicBezTo>
                    <a:pt x="84022" y="4954761"/>
                    <a:pt x="125743" y="4954761"/>
                    <a:pt x="168768" y="4956031"/>
                  </a:cubicBezTo>
                  <a:cubicBezTo>
                    <a:pt x="192236" y="4957301"/>
                    <a:pt x="215704" y="4958571"/>
                    <a:pt x="237868" y="4959841"/>
                  </a:cubicBezTo>
                  <a:cubicBezTo>
                    <a:pt x="276981" y="4961111"/>
                    <a:pt x="314791" y="4961111"/>
                    <a:pt x="353904" y="4962381"/>
                  </a:cubicBezTo>
                  <a:cubicBezTo>
                    <a:pt x="369549" y="4962381"/>
                    <a:pt x="383891" y="4962381"/>
                    <a:pt x="399536" y="4961111"/>
                  </a:cubicBezTo>
                  <a:cubicBezTo>
                    <a:pt x="406055" y="4961111"/>
                    <a:pt x="413878" y="4959841"/>
                    <a:pt x="420397" y="4959841"/>
                  </a:cubicBezTo>
                  <a:cubicBezTo>
                    <a:pt x="446472" y="4961111"/>
                    <a:pt x="967982" y="4952221"/>
                    <a:pt x="994058" y="4953491"/>
                  </a:cubicBezTo>
                  <a:cubicBezTo>
                    <a:pt x="1030564" y="4954761"/>
                    <a:pt x="1130955" y="4954761"/>
                    <a:pt x="1167460" y="4954761"/>
                  </a:cubicBezTo>
                  <a:cubicBezTo>
                    <a:pt x="1181802" y="4954761"/>
                    <a:pt x="1194839" y="4953491"/>
                    <a:pt x="1209181" y="4953491"/>
                  </a:cubicBezTo>
                  <a:lnTo>
                    <a:pt x="1279585" y="4957301"/>
                  </a:lnTo>
                  <a:cubicBezTo>
                    <a:pt x="1330432" y="4959841"/>
                    <a:pt x="1379976" y="4957301"/>
                    <a:pt x="1430823" y="4961111"/>
                  </a:cubicBezTo>
                  <a:cubicBezTo>
                    <a:pt x="1515568" y="4966191"/>
                    <a:pt x="1601618" y="4959841"/>
                    <a:pt x="1685308" y="4964921"/>
                  </a:cubicBezTo>
                  <a:cubicBezTo>
                    <a:pt x="1705628" y="4966191"/>
                    <a:pt x="1725948" y="4964921"/>
                    <a:pt x="1748808" y="4964921"/>
                  </a:cubicBezTo>
                  <a:lnTo>
                    <a:pt x="1748808" y="4905231"/>
                  </a:lnTo>
                  <a:cubicBezTo>
                    <a:pt x="1747538" y="4766358"/>
                    <a:pt x="1746268" y="4580783"/>
                    <a:pt x="1746268" y="4383610"/>
                  </a:cubicBezTo>
                  <a:cubicBezTo>
                    <a:pt x="1746268" y="4155508"/>
                    <a:pt x="1750078" y="3923540"/>
                    <a:pt x="1743728" y="3695438"/>
                  </a:cubicBezTo>
                  <a:cubicBezTo>
                    <a:pt x="1736108" y="3544658"/>
                    <a:pt x="1724678" y="571599"/>
                    <a:pt x="1724678" y="420820"/>
                  </a:cubicBezTo>
                  <a:cubicBezTo>
                    <a:pt x="1722138" y="316434"/>
                    <a:pt x="1720868" y="208182"/>
                    <a:pt x="1718328" y="103796"/>
                  </a:cubicBezTo>
                  <a:cubicBezTo>
                    <a:pt x="1718328" y="72867"/>
                    <a:pt x="1717058" y="41938"/>
                    <a:pt x="1715788" y="5644"/>
                  </a:cubicBezTo>
                  <a:cubicBezTo>
                    <a:pt x="1705628" y="3104"/>
                    <a:pt x="1696738" y="1834"/>
                    <a:pt x="1686578" y="564"/>
                  </a:cubicBezTo>
                  <a:cubicBezTo>
                    <a:pt x="1678958" y="-706"/>
                    <a:pt x="1671338" y="564"/>
                    <a:pt x="1664988" y="564"/>
                  </a:cubicBezTo>
                  <a:lnTo>
                    <a:pt x="5796" y="5644"/>
                  </a:lnTo>
                  <a:lnTo>
                    <a:pt x="653" y="4935711"/>
                  </a:lnTo>
                  <a:close/>
                </a:path>
              </a:pathLst>
            </a:custGeom>
            <a:solidFill>
              <a:srgbClr val="FFDA68"/>
            </a:solidFill>
          </p:spPr>
          <p:txBody>
            <a:bodyPr/>
            <a:lstStyle/>
            <a:p>
              <a:endParaRPr lang="en-IN"/>
            </a:p>
          </p:txBody>
        </p:sp>
        <p:sp>
          <p:nvSpPr>
            <p:cNvPr id="34" name="Freeform 34"/>
            <p:cNvSpPr/>
            <p:nvPr/>
          </p:nvSpPr>
          <p:spPr>
            <a:xfrm>
              <a:off x="11430" y="16510"/>
              <a:ext cx="1727835" cy="4956737"/>
            </a:xfrm>
            <a:custGeom>
              <a:avLst/>
              <a:gdLst/>
              <a:ahLst/>
              <a:cxnLst/>
              <a:rect l="l" t="t" r="r" b="b"/>
              <a:pathLst>
                <a:path w="1727835" h="4956737">
                  <a:moveTo>
                    <a:pt x="1727835" y="4956737"/>
                  </a:moveTo>
                  <a:lnTo>
                    <a:pt x="0" y="4949117"/>
                  </a:lnTo>
                  <a:lnTo>
                    <a:pt x="0" y="1748488"/>
                  </a:lnTo>
                  <a:lnTo>
                    <a:pt x="7620" y="20320"/>
                  </a:lnTo>
                  <a:lnTo>
                    <a:pt x="859643" y="0"/>
                  </a:lnTo>
                  <a:lnTo>
                    <a:pt x="1706245" y="8890"/>
                  </a:lnTo>
                  <a:close/>
                </a:path>
              </a:pathLst>
            </a:custGeom>
            <a:solidFill>
              <a:srgbClr val="F8F8F8"/>
            </a:solidFill>
          </p:spPr>
          <p:txBody>
            <a:bodyPr/>
            <a:lstStyle/>
            <a:p>
              <a:endParaRPr lang="en-IN"/>
            </a:p>
          </p:txBody>
        </p:sp>
        <p:sp>
          <p:nvSpPr>
            <p:cNvPr id="35" name="Freeform 35"/>
            <p:cNvSpPr/>
            <p:nvPr/>
          </p:nvSpPr>
          <p:spPr>
            <a:xfrm>
              <a:off x="-215" y="0"/>
              <a:ext cx="1752180" cy="4982701"/>
            </a:xfrm>
            <a:custGeom>
              <a:avLst/>
              <a:gdLst/>
              <a:ahLst/>
              <a:cxnLst/>
              <a:rect l="l" t="t" r="r" b="b"/>
              <a:pathLst>
                <a:path w="1752180" h="4982701">
                  <a:moveTo>
                    <a:pt x="1719160" y="21590"/>
                  </a:moveTo>
                  <a:cubicBezTo>
                    <a:pt x="1720430" y="34290"/>
                    <a:pt x="1720430" y="44450"/>
                    <a:pt x="1721700" y="60031"/>
                  </a:cubicBezTo>
                  <a:cubicBezTo>
                    <a:pt x="1724240" y="164417"/>
                    <a:pt x="1725510" y="272669"/>
                    <a:pt x="1728050" y="377054"/>
                  </a:cubicBezTo>
                  <a:cubicBezTo>
                    <a:pt x="1728050" y="527834"/>
                    <a:pt x="1740750" y="3500893"/>
                    <a:pt x="1747100" y="3651672"/>
                  </a:cubicBezTo>
                  <a:cubicBezTo>
                    <a:pt x="1753450" y="3879775"/>
                    <a:pt x="1749640" y="4111743"/>
                    <a:pt x="1749640" y="4339845"/>
                  </a:cubicBezTo>
                  <a:cubicBezTo>
                    <a:pt x="1749640" y="4540884"/>
                    <a:pt x="1750910" y="4726458"/>
                    <a:pt x="1752180" y="4922447"/>
                  </a:cubicBezTo>
                  <a:lnTo>
                    <a:pt x="1752180" y="4982137"/>
                  </a:lnTo>
                  <a:cubicBezTo>
                    <a:pt x="1729320" y="4982137"/>
                    <a:pt x="1709000" y="4983407"/>
                    <a:pt x="1688680" y="4982137"/>
                  </a:cubicBezTo>
                  <a:cubicBezTo>
                    <a:pt x="1604010" y="4977057"/>
                    <a:pt x="1517961" y="4983407"/>
                    <a:pt x="1433215" y="4978327"/>
                  </a:cubicBezTo>
                  <a:cubicBezTo>
                    <a:pt x="1382368" y="4974517"/>
                    <a:pt x="1332825" y="4977057"/>
                    <a:pt x="1281977" y="4974517"/>
                  </a:cubicBezTo>
                  <a:lnTo>
                    <a:pt x="1211574" y="4970707"/>
                  </a:lnTo>
                  <a:cubicBezTo>
                    <a:pt x="1197232" y="4970707"/>
                    <a:pt x="1184194" y="4971977"/>
                    <a:pt x="1169853" y="4971977"/>
                  </a:cubicBezTo>
                  <a:cubicBezTo>
                    <a:pt x="1133347" y="4970707"/>
                    <a:pt x="1032956" y="4971977"/>
                    <a:pt x="996451" y="4970707"/>
                  </a:cubicBezTo>
                  <a:cubicBezTo>
                    <a:pt x="970375" y="4969437"/>
                    <a:pt x="448865" y="4978327"/>
                    <a:pt x="422789" y="4977057"/>
                  </a:cubicBezTo>
                  <a:cubicBezTo>
                    <a:pt x="416270" y="4977057"/>
                    <a:pt x="408448" y="4978327"/>
                    <a:pt x="401929" y="4978327"/>
                  </a:cubicBezTo>
                  <a:cubicBezTo>
                    <a:pt x="386283" y="4978327"/>
                    <a:pt x="371942" y="4979597"/>
                    <a:pt x="356297" y="4979597"/>
                  </a:cubicBezTo>
                  <a:cubicBezTo>
                    <a:pt x="317183" y="4979597"/>
                    <a:pt x="279374" y="4978327"/>
                    <a:pt x="240260" y="4977057"/>
                  </a:cubicBezTo>
                  <a:cubicBezTo>
                    <a:pt x="216792" y="4975787"/>
                    <a:pt x="193325" y="4974517"/>
                    <a:pt x="171160" y="4973247"/>
                  </a:cubicBezTo>
                  <a:cubicBezTo>
                    <a:pt x="129439" y="4971977"/>
                    <a:pt x="87719" y="4970707"/>
                    <a:pt x="44694" y="4970707"/>
                  </a:cubicBezTo>
                  <a:cubicBezTo>
                    <a:pt x="34505" y="4970707"/>
                    <a:pt x="25615" y="4970707"/>
                    <a:pt x="15455" y="4969437"/>
                  </a:cubicBezTo>
                  <a:cubicBezTo>
                    <a:pt x="6565" y="4968167"/>
                    <a:pt x="1485" y="4961817"/>
                    <a:pt x="4025" y="4952927"/>
                  </a:cubicBezTo>
                  <a:cubicBezTo>
                    <a:pt x="12915" y="4919766"/>
                    <a:pt x="9105" y="4823112"/>
                    <a:pt x="7835" y="4722592"/>
                  </a:cubicBezTo>
                  <a:cubicBezTo>
                    <a:pt x="6565" y="4517687"/>
                    <a:pt x="2755" y="4316648"/>
                    <a:pt x="4025" y="4111743"/>
                  </a:cubicBezTo>
                  <a:cubicBezTo>
                    <a:pt x="1485" y="3856578"/>
                    <a:pt x="-3595" y="697944"/>
                    <a:pt x="4025" y="438913"/>
                  </a:cubicBezTo>
                  <a:cubicBezTo>
                    <a:pt x="5295" y="388653"/>
                    <a:pt x="4025" y="334527"/>
                    <a:pt x="5295" y="284267"/>
                  </a:cubicBezTo>
                  <a:cubicBezTo>
                    <a:pt x="6565" y="203078"/>
                    <a:pt x="9105" y="114157"/>
                    <a:pt x="10375" y="44450"/>
                  </a:cubicBezTo>
                  <a:cubicBezTo>
                    <a:pt x="10375" y="41910"/>
                    <a:pt x="11645" y="39370"/>
                    <a:pt x="12915" y="38100"/>
                  </a:cubicBezTo>
                  <a:cubicBezTo>
                    <a:pt x="34505" y="35560"/>
                    <a:pt x="55124" y="30480"/>
                    <a:pt x="75985" y="29210"/>
                  </a:cubicBezTo>
                  <a:cubicBezTo>
                    <a:pt x="111187" y="25400"/>
                    <a:pt x="146389" y="22860"/>
                    <a:pt x="182894" y="20320"/>
                  </a:cubicBezTo>
                  <a:cubicBezTo>
                    <a:pt x="207666" y="17780"/>
                    <a:pt x="232438" y="16510"/>
                    <a:pt x="255906" y="13970"/>
                  </a:cubicBezTo>
                  <a:cubicBezTo>
                    <a:pt x="279374" y="11430"/>
                    <a:pt x="304145" y="8890"/>
                    <a:pt x="327613" y="8890"/>
                  </a:cubicBezTo>
                  <a:cubicBezTo>
                    <a:pt x="353689" y="7620"/>
                    <a:pt x="379764" y="10160"/>
                    <a:pt x="405840" y="8890"/>
                  </a:cubicBezTo>
                  <a:cubicBezTo>
                    <a:pt x="438434" y="8890"/>
                    <a:pt x="1029045" y="6350"/>
                    <a:pt x="1061639" y="5080"/>
                  </a:cubicBezTo>
                  <a:cubicBezTo>
                    <a:pt x="1092930" y="3810"/>
                    <a:pt x="1124221" y="2540"/>
                    <a:pt x="1156815" y="2540"/>
                  </a:cubicBezTo>
                  <a:cubicBezTo>
                    <a:pt x="1210270" y="1270"/>
                    <a:pt x="1262421" y="0"/>
                    <a:pt x="1315876" y="0"/>
                  </a:cubicBezTo>
                  <a:cubicBezTo>
                    <a:pt x="1338040" y="0"/>
                    <a:pt x="1361508" y="2540"/>
                    <a:pt x="1383672" y="2540"/>
                  </a:cubicBezTo>
                  <a:cubicBezTo>
                    <a:pt x="1444949" y="3810"/>
                    <a:pt x="1507531" y="5080"/>
                    <a:pt x="1568808" y="7620"/>
                  </a:cubicBezTo>
                  <a:cubicBezTo>
                    <a:pt x="1601403" y="8890"/>
                    <a:pt x="1633997" y="12700"/>
                    <a:pt x="1666591" y="16510"/>
                  </a:cubicBezTo>
                  <a:lnTo>
                    <a:pt x="1688680" y="16510"/>
                  </a:lnTo>
                  <a:cubicBezTo>
                    <a:pt x="1700110" y="17780"/>
                    <a:pt x="1709000" y="20320"/>
                    <a:pt x="1719160" y="21590"/>
                  </a:cubicBezTo>
                  <a:close/>
                  <a:moveTo>
                    <a:pt x="1729320" y="4965627"/>
                  </a:moveTo>
                  <a:cubicBezTo>
                    <a:pt x="1730590" y="4949117"/>
                    <a:pt x="1731860" y="4936417"/>
                    <a:pt x="1731860" y="4923717"/>
                  </a:cubicBezTo>
                  <a:cubicBezTo>
                    <a:pt x="1730590" y="4707128"/>
                    <a:pt x="1729320" y="4502223"/>
                    <a:pt x="1729320" y="4281853"/>
                  </a:cubicBezTo>
                  <a:cubicBezTo>
                    <a:pt x="1729320" y="4181334"/>
                    <a:pt x="1731860" y="4080814"/>
                    <a:pt x="1730590" y="3980294"/>
                  </a:cubicBezTo>
                  <a:cubicBezTo>
                    <a:pt x="1730590" y="3887507"/>
                    <a:pt x="1729320" y="3790853"/>
                    <a:pt x="1728050" y="3698066"/>
                  </a:cubicBezTo>
                  <a:cubicBezTo>
                    <a:pt x="1722970" y="3555019"/>
                    <a:pt x="1711540" y="593558"/>
                    <a:pt x="1711540" y="450511"/>
                  </a:cubicBezTo>
                  <a:cubicBezTo>
                    <a:pt x="1709000" y="330661"/>
                    <a:pt x="1706460" y="206944"/>
                    <a:pt x="1703920" y="87094"/>
                  </a:cubicBezTo>
                  <a:cubicBezTo>
                    <a:pt x="1702650" y="44450"/>
                    <a:pt x="1701380" y="43180"/>
                    <a:pt x="1684844" y="41910"/>
                  </a:cubicBezTo>
                  <a:cubicBezTo>
                    <a:pt x="1680933" y="41910"/>
                    <a:pt x="1678325" y="41910"/>
                    <a:pt x="1674414" y="40640"/>
                  </a:cubicBezTo>
                  <a:cubicBezTo>
                    <a:pt x="1641820" y="36830"/>
                    <a:pt x="1607921" y="31750"/>
                    <a:pt x="1575327" y="30480"/>
                  </a:cubicBezTo>
                  <a:cubicBezTo>
                    <a:pt x="1495797" y="26670"/>
                    <a:pt x="1414963" y="25400"/>
                    <a:pt x="1335432" y="22860"/>
                  </a:cubicBezTo>
                  <a:lnTo>
                    <a:pt x="1241560" y="22860"/>
                  </a:lnTo>
                  <a:cubicBezTo>
                    <a:pt x="1199840" y="22860"/>
                    <a:pt x="1158119" y="22860"/>
                    <a:pt x="1117702" y="24130"/>
                  </a:cubicBezTo>
                  <a:cubicBezTo>
                    <a:pt x="1082500" y="25400"/>
                    <a:pt x="489282" y="29210"/>
                    <a:pt x="454080" y="29210"/>
                  </a:cubicBezTo>
                  <a:cubicBezTo>
                    <a:pt x="396714" y="29210"/>
                    <a:pt x="339347" y="26670"/>
                    <a:pt x="281981" y="33020"/>
                  </a:cubicBezTo>
                  <a:cubicBezTo>
                    <a:pt x="251994" y="36830"/>
                    <a:pt x="223311" y="36830"/>
                    <a:pt x="194628" y="38100"/>
                  </a:cubicBezTo>
                  <a:cubicBezTo>
                    <a:pt x="145085" y="41910"/>
                    <a:pt x="95541" y="45720"/>
                    <a:pt x="45998" y="50800"/>
                  </a:cubicBezTo>
                  <a:cubicBezTo>
                    <a:pt x="33235" y="50800"/>
                    <a:pt x="30695" y="56165"/>
                    <a:pt x="29425" y="102559"/>
                  </a:cubicBezTo>
                  <a:cubicBezTo>
                    <a:pt x="28155" y="172149"/>
                    <a:pt x="28155" y="241740"/>
                    <a:pt x="26885" y="311330"/>
                  </a:cubicBezTo>
                  <a:cubicBezTo>
                    <a:pt x="25615" y="427314"/>
                    <a:pt x="23075" y="539432"/>
                    <a:pt x="21805" y="655416"/>
                  </a:cubicBezTo>
                  <a:cubicBezTo>
                    <a:pt x="16725" y="779133"/>
                    <a:pt x="23075" y="3802452"/>
                    <a:pt x="25615" y="3926168"/>
                  </a:cubicBezTo>
                  <a:cubicBezTo>
                    <a:pt x="25615" y="4057617"/>
                    <a:pt x="25615" y="4192932"/>
                    <a:pt x="26885" y="4324380"/>
                  </a:cubicBezTo>
                  <a:cubicBezTo>
                    <a:pt x="26885" y="4421034"/>
                    <a:pt x="29425" y="4517687"/>
                    <a:pt x="29425" y="4614341"/>
                  </a:cubicBezTo>
                  <a:cubicBezTo>
                    <a:pt x="29425" y="4718727"/>
                    <a:pt x="29425" y="4823112"/>
                    <a:pt x="28155" y="4923717"/>
                  </a:cubicBezTo>
                  <a:lnTo>
                    <a:pt x="28155" y="4933877"/>
                  </a:lnTo>
                  <a:cubicBezTo>
                    <a:pt x="28155" y="4944037"/>
                    <a:pt x="31965" y="4947847"/>
                    <a:pt x="40855" y="4947847"/>
                  </a:cubicBezTo>
                  <a:cubicBezTo>
                    <a:pt x="57732" y="4947847"/>
                    <a:pt x="75985" y="4949117"/>
                    <a:pt x="92934" y="4949117"/>
                  </a:cubicBezTo>
                  <a:cubicBezTo>
                    <a:pt x="117706" y="4949117"/>
                    <a:pt x="143781" y="4946577"/>
                    <a:pt x="168553" y="4949117"/>
                  </a:cubicBezTo>
                  <a:cubicBezTo>
                    <a:pt x="208970" y="4952927"/>
                    <a:pt x="249387" y="4955467"/>
                    <a:pt x="289804" y="4954197"/>
                  </a:cubicBezTo>
                  <a:cubicBezTo>
                    <a:pt x="315879" y="4952927"/>
                    <a:pt x="340651" y="4955467"/>
                    <a:pt x="366727" y="4955467"/>
                  </a:cubicBezTo>
                  <a:cubicBezTo>
                    <a:pt x="404536" y="4955467"/>
                    <a:pt x="442346" y="4954197"/>
                    <a:pt x="480155" y="4955467"/>
                  </a:cubicBezTo>
                  <a:cubicBezTo>
                    <a:pt x="536218" y="4956737"/>
                    <a:pt x="1151600" y="4946577"/>
                    <a:pt x="1208966" y="4949117"/>
                  </a:cubicBezTo>
                  <a:cubicBezTo>
                    <a:pt x="1233738" y="4950387"/>
                    <a:pt x="1258509" y="4951657"/>
                    <a:pt x="1281977" y="4951657"/>
                  </a:cubicBezTo>
                  <a:cubicBezTo>
                    <a:pt x="1325002" y="4954197"/>
                    <a:pt x="1366723" y="4950387"/>
                    <a:pt x="1409747" y="4954197"/>
                  </a:cubicBezTo>
                  <a:cubicBezTo>
                    <a:pt x="1444949" y="4956737"/>
                    <a:pt x="1480151" y="4956737"/>
                    <a:pt x="1515353" y="4959277"/>
                  </a:cubicBezTo>
                  <a:cubicBezTo>
                    <a:pt x="1567504" y="4963087"/>
                    <a:pt x="1619655" y="4965627"/>
                    <a:pt x="1671806" y="4966897"/>
                  </a:cubicBezTo>
                  <a:cubicBezTo>
                    <a:pt x="1691220" y="4966897"/>
                    <a:pt x="1709000" y="4965627"/>
                    <a:pt x="1729320" y="4965627"/>
                  </a:cubicBezTo>
                  <a:close/>
                </a:path>
              </a:pathLst>
            </a:custGeom>
            <a:solidFill>
              <a:srgbClr val="2A2B39"/>
            </a:solidFill>
          </p:spPr>
          <p:txBody>
            <a:bodyPr/>
            <a:lstStyle/>
            <a:p>
              <a:endParaRPr lang="en-IN"/>
            </a:p>
          </p:txBody>
        </p:sp>
      </p:grpSp>
      <p:grpSp>
        <p:nvGrpSpPr>
          <p:cNvPr id="36" name="Group 36"/>
          <p:cNvGrpSpPr/>
          <p:nvPr/>
        </p:nvGrpSpPr>
        <p:grpSpPr>
          <a:xfrm>
            <a:off x="11267023" y="2562375"/>
            <a:ext cx="2477834" cy="7120436"/>
            <a:chOff x="0" y="0"/>
            <a:chExt cx="1788795" cy="5140377"/>
          </a:xfrm>
        </p:grpSpPr>
        <p:sp>
          <p:nvSpPr>
            <p:cNvPr id="37" name="Freeform 37"/>
            <p:cNvSpPr/>
            <p:nvPr/>
          </p:nvSpPr>
          <p:spPr>
            <a:xfrm>
              <a:off x="39987" y="45156"/>
              <a:ext cx="1748808" cy="5094516"/>
            </a:xfrm>
            <a:custGeom>
              <a:avLst/>
              <a:gdLst/>
              <a:ahLst/>
              <a:cxnLst/>
              <a:rect l="l" t="t" r="r" b="b"/>
              <a:pathLst>
                <a:path w="1748808" h="5094516">
                  <a:moveTo>
                    <a:pt x="653" y="5064741"/>
                  </a:moveTo>
                  <a:cubicBezTo>
                    <a:pt x="-1887" y="5073631"/>
                    <a:pt x="3193" y="5079981"/>
                    <a:pt x="12315" y="5081251"/>
                  </a:cubicBezTo>
                  <a:cubicBezTo>
                    <a:pt x="22745" y="5082521"/>
                    <a:pt x="31871" y="5082521"/>
                    <a:pt x="42302" y="5082521"/>
                  </a:cubicBezTo>
                  <a:cubicBezTo>
                    <a:pt x="84022" y="5083791"/>
                    <a:pt x="125743" y="5083791"/>
                    <a:pt x="168768" y="5085061"/>
                  </a:cubicBezTo>
                  <a:cubicBezTo>
                    <a:pt x="192236" y="5086331"/>
                    <a:pt x="215704" y="5087601"/>
                    <a:pt x="237868" y="5088871"/>
                  </a:cubicBezTo>
                  <a:cubicBezTo>
                    <a:pt x="276981" y="5090141"/>
                    <a:pt x="314791" y="5090141"/>
                    <a:pt x="353904" y="5091411"/>
                  </a:cubicBezTo>
                  <a:cubicBezTo>
                    <a:pt x="369549" y="5091411"/>
                    <a:pt x="383891" y="5091411"/>
                    <a:pt x="399536" y="5090141"/>
                  </a:cubicBezTo>
                  <a:cubicBezTo>
                    <a:pt x="406055" y="5090141"/>
                    <a:pt x="413878" y="5088871"/>
                    <a:pt x="420397" y="5088871"/>
                  </a:cubicBezTo>
                  <a:cubicBezTo>
                    <a:pt x="446472" y="5090141"/>
                    <a:pt x="967982" y="5081251"/>
                    <a:pt x="994058" y="5082521"/>
                  </a:cubicBezTo>
                  <a:cubicBezTo>
                    <a:pt x="1030564" y="5083791"/>
                    <a:pt x="1130955" y="5083791"/>
                    <a:pt x="1167460" y="5083791"/>
                  </a:cubicBezTo>
                  <a:cubicBezTo>
                    <a:pt x="1181802" y="5083791"/>
                    <a:pt x="1194839" y="5082521"/>
                    <a:pt x="1209181" y="5082521"/>
                  </a:cubicBezTo>
                  <a:lnTo>
                    <a:pt x="1279585" y="5086331"/>
                  </a:lnTo>
                  <a:cubicBezTo>
                    <a:pt x="1330432" y="5088871"/>
                    <a:pt x="1379976" y="5086331"/>
                    <a:pt x="1430823" y="5090141"/>
                  </a:cubicBezTo>
                  <a:cubicBezTo>
                    <a:pt x="1515568" y="5095221"/>
                    <a:pt x="1601618" y="5088871"/>
                    <a:pt x="1685308" y="5093951"/>
                  </a:cubicBezTo>
                  <a:cubicBezTo>
                    <a:pt x="1705628" y="5095221"/>
                    <a:pt x="1725948" y="5093951"/>
                    <a:pt x="1748808" y="5093951"/>
                  </a:cubicBezTo>
                  <a:lnTo>
                    <a:pt x="1748808" y="5034261"/>
                  </a:lnTo>
                  <a:cubicBezTo>
                    <a:pt x="1747538" y="4892464"/>
                    <a:pt x="1746268" y="4701972"/>
                    <a:pt x="1746268" y="4499575"/>
                  </a:cubicBezTo>
                  <a:cubicBezTo>
                    <a:pt x="1746268" y="4265430"/>
                    <a:pt x="1750078" y="4027315"/>
                    <a:pt x="1743728" y="3793169"/>
                  </a:cubicBezTo>
                  <a:cubicBezTo>
                    <a:pt x="1736108" y="3638395"/>
                    <a:pt x="1724678" y="586563"/>
                    <a:pt x="1724678" y="431789"/>
                  </a:cubicBezTo>
                  <a:cubicBezTo>
                    <a:pt x="1722138" y="324638"/>
                    <a:pt x="1720868" y="213518"/>
                    <a:pt x="1718328" y="106366"/>
                  </a:cubicBezTo>
                  <a:cubicBezTo>
                    <a:pt x="1718328" y="74618"/>
                    <a:pt x="1717058" y="42869"/>
                    <a:pt x="1715788" y="5644"/>
                  </a:cubicBezTo>
                  <a:cubicBezTo>
                    <a:pt x="1705628" y="3104"/>
                    <a:pt x="1696738" y="1834"/>
                    <a:pt x="1686578" y="564"/>
                  </a:cubicBezTo>
                  <a:cubicBezTo>
                    <a:pt x="1678958" y="-706"/>
                    <a:pt x="1671338" y="564"/>
                    <a:pt x="1664988" y="564"/>
                  </a:cubicBezTo>
                  <a:lnTo>
                    <a:pt x="5796" y="5644"/>
                  </a:lnTo>
                  <a:lnTo>
                    <a:pt x="653" y="5064741"/>
                  </a:lnTo>
                  <a:close/>
                </a:path>
              </a:pathLst>
            </a:custGeom>
            <a:solidFill>
              <a:srgbClr val="FFAADF"/>
            </a:solidFill>
          </p:spPr>
          <p:txBody>
            <a:bodyPr/>
            <a:lstStyle/>
            <a:p>
              <a:endParaRPr lang="en-IN"/>
            </a:p>
          </p:txBody>
        </p:sp>
        <p:sp>
          <p:nvSpPr>
            <p:cNvPr id="38" name="Freeform 38"/>
            <p:cNvSpPr/>
            <p:nvPr/>
          </p:nvSpPr>
          <p:spPr>
            <a:xfrm>
              <a:off x="11430" y="16510"/>
              <a:ext cx="1727835" cy="5085767"/>
            </a:xfrm>
            <a:custGeom>
              <a:avLst/>
              <a:gdLst/>
              <a:ahLst/>
              <a:cxnLst/>
              <a:rect l="l" t="t" r="r" b="b"/>
              <a:pathLst>
                <a:path w="1727835" h="5085767">
                  <a:moveTo>
                    <a:pt x="1727835" y="5085767"/>
                  </a:moveTo>
                  <a:lnTo>
                    <a:pt x="0" y="5078147"/>
                  </a:lnTo>
                  <a:lnTo>
                    <a:pt x="0" y="1793875"/>
                  </a:lnTo>
                  <a:lnTo>
                    <a:pt x="7620" y="20320"/>
                  </a:lnTo>
                  <a:lnTo>
                    <a:pt x="859643" y="0"/>
                  </a:lnTo>
                  <a:lnTo>
                    <a:pt x="1706245" y="8890"/>
                  </a:lnTo>
                  <a:close/>
                </a:path>
              </a:pathLst>
            </a:custGeom>
            <a:solidFill>
              <a:srgbClr val="F8F8F8"/>
            </a:solidFill>
          </p:spPr>
          <p:txBody>
            <a:bodyPr/>
            <a:lstStyle/>
            <a:p>
              <a:endParaRPr lang="en-IN"/>
            </a:p>
          </p:txBody>
        </p:sp>
        <p:sp>
          <p:nvSpPr>
            <p:cNvPr id="39" name="Freeform 39"/>
            <p:cNvSpPr/>
            <p:nvPr/>
          </p:nvSpPr>
          <p:spPr>
            <a:xfrm>
              <a:off x="-215" y="0"/>
              <a:ext cx="1752180" cy="5111731"/>
            </a:xfrm>
            <a:custGeom>
              <a:avLst/>
              <a:gdLst/>
              <a:ahLst/>
              <a:cxnLst/>
              <a:rect l="l" t="t" r="r" b="b"/>
              <a:pathLst>
                <a:path w="1752180" h="5111731">
                  <a:moveTo>
                    <a:pt x="1719160" y="21590"/>
                  </a:moveTo>
                  <a:cubicBezTo>
                    <a:pt x="1720430" y="34290"/>
                    <a:pt x="1720430" y="44450"/>
                    <a:pt x="1721700" y="60245"/>
                  </a:cubicBezTo>
                  <a:cubicBezTo>
                    <a:pt x="1724240" y="167397"/>
                    <a:pt x="1725510" y="278517"/>
                    <a:pt x="1728050" y="385668"/>
                  </a:cubicBezTo>
                  <a:cubicBezTo>
                    <a:pt x="1728050" y="540442"/>
                    <a:pt x="1740750" y="3592274"/>
                    <a:pt x="1747100" y="3747048"/>
                  </a:cubicBezTo>
                  <a:cubicBezTo>
                    <a:pt x="1753450" y="3981194"/>
                    <a:pt x="1749640" y="4219308"/>
                    <a:pt x="1749640" y="4453454"/>
                  </a:cubicBezTo>
                  <a:cubicBezTo>
                    <a:pt x="1749640" y="4659820"/>
                    <a:pt x="1750910" y="4850311"/>
                    <a:pt x="1752180" y="5051477"/>
                  </a:cubicBezTo>
                  <a:lnTo>
                    <a:pt x="1752180" y="5111167"/>
                  </a:lnTo>
                  <a:cubicBezTo>
                    <a:pt x="1729320" y="5111167"/>
                    <a:pt x="1709000" y="5112437"/>
                    <a:pt x="1688680" y="5111167"/>
                  </a:cubicBezTo>
                  <a:cubicBezTo>
                    <a:pt x="1604010" y="5106087"/>
                    <a:pt x="1517961" y="5112437"/>
                    <a:pt x="1433215" y="5107357"/>
                  </a:cubicBezTo>
                  <a:cubicBezTo>
                    <a:pt x="1382368" y="5103547"/>
                    <a:pt x="1332825" y="5106087"/>
                    <a:pt x="1281977" y="5103547"/>
                  </a:cubicBezTo>
                  <a:lnTo>
                    <a:pt x="1211574" y="5099737"/>
                  </a:lnTo>
                  <a:cubicBezTo>
                    <a:pt x="1197232" y="5099737"/>
                    <a:pt x="1184194" y="5101007"/>
                    <a:pt x="1169853" y="5101007"/>
                  </a:cubicBezTo>
                  <a:cubicBezTo>
                    <a:pt x="1133347" y="5099737"/>
                    <a:pt x="1032956" y="5101007"/>
                    <a:pt x="996451" y="5099737"/>
                  </a:cubicBezTo>
                  <a:cubicBezTo>
                    <a:pt x="970375" y="5098467"/>
                    <a:pt x="448865" y="5107357"/>
                    <a:pt x="422789" y="5106087"/>
                  </a:cubicBezTo>
                  <a:cubicBezTo>
                    <a:pt x="416270" y="5106087"/>
                    <a:pt x="408448" y="5107357"/>
                    <a:pt x="401929" y="5107357"/>
                  </a:cubicBezTo>
                  <a:cubicBezTo>
                    <a:pt x="386283" y="5107357"/>
                    <a:pt x="371942" y="5108627"/>
                    <a:pt x="356297" y="5108627"/>
                  </a:cubicBezTo>
                  <a:cubicBezTo>
                    <a:pt x="317183" y="5108627"/>
                    <a:pt x="279374" y="5107357"/>
                    <a:pt x="240260" y="5106087"/>
                  </a:cubicBezTo>
                  <a:cubicBezTo>
                    <a:pt x="216792" y="5104817"/>
                    <a:pt x="193325" y="5103547"/>
                    <a:pt x="171160" y="5102277"/>
                  </a:cubicBezTo>
                  <a:cubicBezTo>
                    <a:pt x="129439" y="5101007"/>
                    <a:pt x="87719" y="5099737"/>
                    <a:pt x="44694" y="5099737"/>
                  </a:cubicBezTo>
                  <a:cubicBezTo>
                    <a:pt x="34505" y="5099737"/>
                    <a:pt x="25615" y="5099737"/>
                    <a:pt x="15455" y="5098467"/>
                  </a:cubicBezTo>
                  <a:cubicBezTo>
                    <a:pt x="6565" y="5097197"/>
                    <a:pt x="1485" y="5090847"/>
                    <a:pt x="4025" y="5081957"/>
                  </a:cubicBezTo>
                  <a:cubicBezTo>
                    <a:pt x="12915" y="5048740"/>
                    <a:pt x="9105" y="4949525"/>
                    <a:pt x="7835" y="4846343"/>
                  </a:cubicBezTo>
                  <a:cubicBezTo>
                    <a:pt x="6565" y="4636008"/>
                    <a:pt x="2755" y="4429642"/>
                    <a:pt x="4025" y="4219308"/>
                  </a:cubicBezTo>
                  <a:cubicBezTo>
                    <a:pt x="1485" y="3957382"/>
                    <a:pt x="-3595" y="715059"/>
                    <a:pt x="4025" y="449165"/>
                  </a:cubicBezTo>
                  <a:cubicBezTo>
                    <a:pt x="5295" y="397574"/>
                    <a:pt x="4025" y="342014"/>
                    <a:pt x="5295" y="290422"/>
                  </a:cubicBezTo>
                  <a:cubicBezTo>
                    <a:pt x="6565" y="207082"/>
                    <a:pt x="9105" y="115805"/>
                    <a:pt x="10375" y="44450"/>
                  </a:cubicBezTo>
                  <a:cubicBezTo>
                    <a:pt x="10375" y="41910"/>
                    <a:pt x="11645" y="39370"/>
                    <a:pt x="12915" y="38100"/>
                  </a:cubicBezTo>
                  <a:cubicBezTo>
                    <a:pt x="34505" y="35560"/>
                    <a:pt x="55124" y="30480"/>
                    <a:pt x="75985" y="29210"/>
                  </a:cubicBezTo>
                  <a:cubicBezTo>
                    <a:pt x="111187" y="25400"/>
                    <a:pt x="146389" y="22860"/>
                    <a:pt x="182894" y="20320"/>
                  </a:cubicBezTo>
                  <a:cubicBezTo>
                    <a:pt x="207666" y="17780"/>
                    <a:pt x="232438" y="16510"/>
                    <a:pt x="255906" y="13970"/>
                  </a:cubicBezTo>
                  <a:cubicBezTo>
                    <a:pt x="279374" y="11430"/>
                    <a:pt x="304145" y="8890"/>
                    <a:pt x="327613" y="8890"/>
                  </a:cubicBezTo>
                  <a:cubicBezTo>
                    <a:pt x="353689" y="7620"/>
                    <a:pt x="379764" y="10160"/>
                    <a:pt x="405840" y="8890"/>
                  </a:cubicBezTo>
                  <a:cubicBezTo>
                    <a:pt x="438434" y="8890"/>
                    <a:pt x="1029045" y="6350"/>
                    <a:pt x="1061639" y="5080"/>
                  </a:cubicBezTo>
                  <a:cubicBezTo>
                    <a:pt x="1092930" y="3810"/>
                    <a:pt x="1124221" y="2540"/>
                    <a:pt x="1156815" y="2540"/>
                  </a:cubicBezTo>
                  <a:cubicBezTo>
                    <a:pt x="1210270" y="1270"/>
                    <a:pt x="1262421" y="0"/>
                    <a:pt x="1315876" y="0"/>
                  </a:cubicBezTo>
                  <a:cubicBezTo>
                    <a:pt x="1338040" y="0"/>
                    <a:pt x="1361508" y="2540"/>
                    <a:pt x="1383672" y="2540"/>
                  </a:cubicBezTo>
                  <a:cubicBezTo>
                    <a:pt x="1444949" y="3810"/>
                    <a:pt x="1507531" y="5080"/>
                    <a:pt x="1568808" y="7620"/>
                  </a:cubicBezTo>
                  <a:cubicBezTo>
                    <a:pt x="1601403" y="8890"/>
                    <a:pt x="1633997" y="12700"/>
                    <a:pt x="1666591" y="16510"/>
                  </a:cubicBezTo>
                  <a:lnTo>
                    <a:pt x="1688680" y="16510"/>
                  </a:lnTo>
                  <a:cubicBezTo>
                    <a:pt x="1700110" y="17780"/>
                    <a:pt x="1709000" y="20320"/>
                    <a:pt x="1719160" y="21590"/>
                  </a:cubicBezTo>
                  <a:close/>
                  <a:moveTo>
                    <a:pt x="1729320" y="5094657"/>
                  </a:moveTo>
                  <a:cubicBezTo>
                    <a:pt x="1730590" y="5078147"/>
                    <a:pt x="1731860" y="5065447"/>
                    <a:pt x="1731860" y="5052747"/>
                  </a:cubicBezTo>
                  <a:cubicBezTo>
                    <a:pt x="1730590" y="4830469"/>
                    <a:pt x="1729320" y="4620134"/>
                    <a:pt x="1729320" y="4393926"/>
                  </a:cubicBezTo>
                  <a:cubicBezTo>
                    <a:pt x="1729320" y="4290743"/>
                    <a:pt x="1731860" y="4187560"/>
                    <a:pt x="1730590" y="4084377"/>
                  </a:cubicBezTo>
                  <a:cubicBezTo>
                    <a:pt x="1730590" y="3989131"/>
                    <a:pt x="1729320" y="3889917"/>
                    <a:pt x="1728050" y="3794671"/>
                  </a:cubicBezTo>
                  <a:cubicBezTo>
                    <a:pt x="1722970" y="3647834"/>
                    <a:pt x="1711540" y="607908"/>
                    <a:pt x="1711540" y="461071"/>
                  </a:cubicBezTo>
                  <a:cubicBezTo>
                    <a:pt x="1709000" y="338045"/>
                    <a:pt x="1706460" y="211051"/>
                    <a:pt x="1703920" y="88025"/>
                  </a:cubicBezTo>
                  <a:cubicBezTo>
                    <a:pt x="1702650" y="44450"/>
                    <a:pt x="1701380" y="43180"/>
                    <a:pt x="1684844" y="41910"/>
                  </a:cubicBezTo>
                  <a:cubicBezTo>
                    <a:pt x="1680933" y="41910"/>
                    <a:pt x="1678325" y="41910"/>
                    <a:pt x="1674414" y="40640"/>
                  </a:cubicBezTo>
                  <a:cubicBezTo>
                    <a:pt x="1641820" y="36830"/>
                    <a:pt x="1607921" y="31750"/>
                    <a:pt x="1575327" y="30480"/>
                  </a:cubicBezTo>
                  <a:cubicBezTo>
                    <a:pt x="1495797" y="26670"/>
                    <a:pt x="1414963" y="25400"/>
                    <a:pt x="1335432" y="22860"/>
                  </a:cubicBezTo>
                  <a:lnTo>
                    <a:pt x="1241560" y="22860"/>
                  </a:lnTo>
                  <a:cubicBezTo>
                    <a:pt x="1199840" y="22860"/>
                    <a:pt x="1158119" y="22860"/>
                    <a:pt x="1117702" y="24130"/>
                  </a:cubicBezTo>
                  <a:cubicBezTo>
                    <a:pt x="1082500" y="25400"/>
                    <a:pt x="489282" y="29210"/>
                    <a:pt x="454080" y="29210"/>
                  </a:cubicBezTo>
                  <a:cubicBezTo>
                    <a:pt x="396714" y="29210"/>
                    <a:pt x="339347" y="26670"/>
                    <a:pt x="281981" y="33020"/>
                  </a:cubicBezTo>
                  <a:cubicBezTo>
                    <a:pt x="251994" y="36830"/>
                    <a:pt x="223311" y="36830"/>
                    <a:pt x="194628" y="38100"/>
                  </a:cubicBezTo>
                  <a:cubicBezTo>
                    <a:pt x="145085" y="41910"/>
                    <a:pt x="95541" y="45720"/>
                    <a:pt x="45998" y="50800"/>
                  </a:cubicBezTo>
                  <a:cubicBezTo>
                    <a:pt x="33235" y="50800"/>
                    <a:pt x="30695" y="56277"/>
                    <a:pt x="29425" y="103900"/>
                  </a:cubicBezTo>
                  <a:cubicBezTo>
                    <a:pt x="28155" y="175334"/>
                    <a:pt x="28155" y="246768"/>
                    <a:pt x="26885" y="318202"/>
                  </a:cubicBezTo>
                  <a:cubicBezTo>
                    <a:pt x="25615" y="437260"/>
                    <a:pt x="23075" y="552348"/>
                    <a:pt x="21805" y="671405"/>
                  </a:cubicBezTo>
                  <a:cubicBezTo>
                    <a:pt x="16725" y="798400"/>
                    <a:pt x="23075" y="3901823"/>
                    <a:pt x="25615" y="4028817"/>
                  </a:cubicBezTo>
                  <a:cubicBezTo>
                    <a:pt x="25615" y="4163749"/>
                    <a:pt x="25615" y="4302649"/>
                    <a:pt x="26885" y="4437580"/>
                  </a:cubicBezTo>
                  <a:cubicBezTo>
                    <a:pt x="26885" y="4536794"/>
                    <a:pt x="29425" y="4636008"/>
                    <a:pt x="29425" y="4735223"/>
                  </a:cubicBezTo>
                  <a:cubicBezTo>
                    <a:pt x="29425" y="4842374"/>
                    <a:pt x="29425" y="4949525"/>
                    <a:pt x="28155" y="5052747"/>
                  </a:cubicBezTo>
                  <a:lnTo>
                    <a:pt x="28155" y="5062907"/>
                  </a:lnTo>
                  <a:cubicBezTo>
                    <a:pt x="28155" y="5073067"/>
                    <a:pt x="31965" y="5076877"/>
                    <a:pt x="40855" y="5076877"/>
                  </a:cubicBezTo>
                  <a:cubicBezTo>
                    <a:pt x="57732" y="5076877"/>
                    <a:pt x="75985" y="5078147"/>
                    <a:pt x="92934" y="5078147"/>
                  </a:cubicBezTo>
                  <a:cubicBezTo>
                    <a:pt x="117706" y="5078147"/>
                    <a:pt x="143781" y="5075607"/>
                    <a:pt x="168553" y="5078147"/>
                  </a:cubicBezTo>
                  <a:cubicBezTo>
                    <a:pt x="208970" y="5081957"/>
                    <a:pt x="249387" y="5084497"/>
                    <a:pt x="289804" y="5083227"/>
                  </a:cubicBezTo>
                  <a:cubicBezTo>
                    <a:pt x="315879" y="5081957"/>
                    <a:pt x="340651" y="5084497"/>
                    <a:pt x="366727" y="5084497"/>
                  </a:cubicBezTo>
                  <a:cubicBezTo>
                    <a:pt x="404536" y="5084497"/>
                    <a:pt x="442346" y="5083227"/>
                    <a:pt x="480155" y="5084497"/>
                  </a:cubicBezTo>
                  <a:cubicBezTo>
                    <a:pt x="536218" y="5085767"/>
                    <a:pt x="1151600" y="5075607"/>
                    <a:pt x="1208966" y="5078147"/>
                  </a:cubicBezTo>
                  <a:cubicBezTo>
                    <a:pt x="1233738" y="5079417"/>
                    <a:pt x="1258509" y="5080687"/>
                    <a:pt x="1281977" y="5080687"/>
                  </a:cubicBezTo>
                  <a:cubicBezTo>
                    <a:pt x="1325002" y="5083227"/>
                    <a:pt x="1366723" y="5079417"/>
                    <a:pt x="1409747" y="5083227"/>
                  </a:cubicBezTo>
                  <a:cubicBezTo>
                    <a:pt x="1444949" y="5085767"/>
                    <a:pt x="1480151" y="5085767"/>
                    <a:pt x="1515353" y="5088307"/>
                  </a:cubicBezTo>
                  <a:cubicBezTo>
                    <a:pt x="1567504" y="5092117"/>
                    <a:pt x="1619655" y="5094657"/>
                    <a:pt x="1671806" y="5095927"/>
                  </a:cubicBezTo>
                  <a:cubicBezTo>
                    <a:pt x="1691220" y="5095927"/>
                    <a:pt x="1709000" y="5094657"/>
                    <a:pt x="1729320" y="5094657"/>
                  </a:cubicBezTo>
                  <a:close/>
                </a:path>
              </a:pathLst>
            </a:custGeom>
            <a:solidFill>
              <a:srgbClr val="2A2B39"/>
            </a:solidFill>
          </p:spPr>
          <p:txBody>
            <a:bodyPr/>
            <a:lstStyle/>
            <a:p>
              <a:endParaRPr lang="en-IN"/>
            </a:p>
          </p:txBody>
        </p:sp>
      </p:grpSp>
      <p:grpSp>
        <p:nvGrpSpPr>
          <p:cNvPr id="40" name="Group 40"/>
          <p:cNvGrpSpPr/>
          <p:nvPr/>
        </p:nvGrpSpPr>
        <p:grpSpPr>
          <a:xfrm>
            <a:off x="170829" y="2741106"/>
            <a:ext cx="2554034" cy="6941704"/>
            <a:chOff x="0" y="0"/>
            <a:chExt cx="1843805" cy="5011347"/>
          </a:xfrm>
        </p:grpSpPr>
        <p:sp>
          <p:nvSpPr>
            <p:cNvPr id="41" name="Freeform 41"/>
            <p:cNvSpPr/>
            <p:nvPr/>
          </p:nvSpPr>
          <p:spPr>
            <a:xfrm>
              <a:off x="39989" y="45156"/>
              <a:ext cx="1803817" cy="4965486"/>
            </a:xfrm>
            <a:custGeom>
              <a:avLst/>
              <a:gdLst/>
              <a:ahLst/>
              <a:cxnLst/>
              <a:rect l="l" t="t" r="r" b="b"/>
              <a:pathLst>
                <a:path w="1803817" h="4965486">
                  <a:moveTo>
                    <a:pt x="651" y="4935711"/>
                  </a:moveTo>
                  <a:cubicBezTo>
                    <a:pt x="-1889" y="4944601"/>
                    <a:pt x="3191" y="4950951"/>
                    <a:pt x="12612" y="4952221"/>
                  </a:cubicBezTo>
                  <a:cubicBezTo>
                    <a:pt x="23392" y="4953491"/>
                    <a:pt x="32824" y="4953491"/>
                    <a:pt x="43604" y="4953491"/>
                  </a:cubicBezTo>
                  <a:cubicBezTo>
                    <a:pt x="86722" y="4954761"/>
                    <a:pt x="129840" y="4954761"/>
                    <a:pt x="174306" y="4956031"/>
                  </a:cubicBezTo>
                  <a:cubicBezTo>
                    <a:pt x="198560" y="4957301"/>
                    <a:pt x="222814" y="4958571"/>
                    <a:pt x="245721" y="4959841"/>
                  </a:cubicBezTo>
                  <a:cubicBezTo>
                    <a:pt x="286144" y="4961111"/>
                    <a:pt x="325220" y="4961111"/>
                    <a:pt x="365644" y="4962381"/>
                  </a:cubicBezTo>
                  <a:cubicBezTo>
                    <a:pt x="381813" y="4962381"/>
                    <a:pt x="396635" y="4962381"/>
                    <a:pt x="412804" y="4961111"/>
                  </a:cubicBezTo>
                  <a:cubicBezTo>
                    <a:pt x="419541" y="4961111"/>
                    <a:pt x="427626" y="4959841"/>
                    <a:pt x="434363" y="4959841"/>
                  </a:cubicBezTo>
                  <a:cubicBezTo>
                    <a:pt x="461312" y="4961111"/>
                    <a:pt x="1000291" y="4952221"/>
                    <a:pt x="1027240" y="4953491"/>
                  </a:cubicBezTo>
                  <a:cubicBezTo>
                    <a:pt x="1064969" y="4954761"/>
                    <a:pt x="1168722" y="4954761"/>
                    <a:pt x="1206451" y="4954761"/>
                  </a:cubicBezTo>
                  <a:cubicBezTo>
                    <a:pt x="1221273" y="4954761"/>
                    <a:pt x="1234747" y="4953491"/>
                    <a:pt x="1249569" y="4953491"/>
                  </a:cubicBezTo>
                  <a:lnTo>
                    <a:pt x="1322331" y="4957301"/>
                  </a:lnTo>
                  <a:cubicBezTo>
                    <a:pt x="1374882" y="4959841"/>
                    <a:pt x="1426085" y="4957301"/>
                    <a:pt x="1478635" y="4961111"/>
                  </a:cubicBezTo>
                  <a:cubicBezTo>
                    <a:pt x="1566219" y="4966191"/>
                    <a:pt x="1655151" y="4959841"/>
                    <a:pt x="1740316" y="4964921"/>
                  </a:cubicBezTo>
                  <a:cubicBezTo>
                    <a:pt x="1760637" y="4966191"/>
                    <a:pt x="1780956" y="4964921"/>
                    <a:pt x="1803816" y="4964921"/>
                  </a:cubicBezTo>
                  <a:lnTo>
                    <a:pt x="1803816" y="4905231"/>
                  </a:lnTo>
                  <a:cubicBezTo>
                    <a:pt x="1802546" y="4766358"/>
                    <a:pt x="1801277" y="4580783"/>
                    <a:pt x="1801277" y="4383610"/>
                  </a:cubicBezTo>
                  <a:cubicBezTo>
                    <a:pt x="1801277" y="4155508"/>
                    <a:pt x="1805087" y="3923540"/>
                    <a:pt x="1798737" y="3695438"/>
                  </a:cubicBezTo>
                  <a:cubicBezTo>
                    <a:pt x="1791116" y="3544658"/>
                    <a:pt x="1779687" y="571599"/>
                    <a:pt x="1779687" y="420820"/>
                  </a:cubicBezTo>
                  <a:cubicBezTo>
                    <a:pt x="1777146" y="316434"/>
                    <a:pt x="1775877" y="208182"/>
                    <a:pt x="1773337" y="103796"/>
                  </a:cubicBezTo>
                  <a:cubicBezTo>
                    <a:pt x="1773337" y="72867"/>
                    <a:pt x="1772066" y="41938"/>
                    <a:pt x="1770796" y="5644"/>
                  </a:cubicBezTo>
                  <a:cubicBezTo>
                    <a:pt x="1760637" y="3104"/>
                    <a:pt x="1751746" y="1834"/>
                    <a:pt x="1741587" y="564"/>
                  </a:cubicBezTo>
                  <a:cubicBezTo>
                    <a:pt x="1733966" y="-706"/>
                    <a:pt x="1726346" y="564"/>
                    <a:pt x="1719996" y="564"/>
                  </a:cubicBezTo>
                  <a:lnTo>
                    <a:pt x="5875" y="5644"/>
                  </a:lnTo>
                  <a:lnTo>
                    <a:pt x="651" y="4935711"/>
                  </a:lnTo>
                  <a:close/>
                </a:path>
              </a:pathLst>
            </a:custGeom>
            <a:solidFill>
              <a:srgbClr val="89A5FA"/>
            </a:solidFill>
          </p:spPr>
          <p:txBody>
            <a:bodyPr/>
            <a:lstStyle/>
            <a:p>
              <a:endParaRPr lang="en-IN"/>
            </a:p>
          </p:txBody>
        </p:sp>
        <p:sp>
          <p:nvSpPr>
            <p:cNvPr id="42" name="Freeform 42"/>
            <p:cNvSpPr/>
            <p:nvPr/>
          </p:nvSpPr>
          <p:spPr>
            <a:xfrm>
              <a:off x="11430" y="16510"/>
              <a:ext cx="1782846" cy="4956737"/>
            </a:xfrm>
            <a:custGeom>
              <a:avLst/>
              <a:gdLst/>
              <a:ahLst/>
              <a:cxnLst/>
              <a:rect l="l" t="t" r="r" b="b"/>
              <a:pathLst>
                <a:path w="1782846" h="4956737">
                  <a:moveTo>
                    <a:pt x="1782846" y="4956737"/>
                  </a:moveTo>
                  <a:lnTo>
                    <a:pt x="0" y="4949117"/>
                  </a:lnTo>
                  <a:lnTo>
                    <a:pt x="0" y="1748488"/>
                  </a:lnTo>
                  <a:lnTo>
                    <a:pt x="7620" y="20320"/>
                  </a:lnTo>
                  <a:lnTo>
                    <a:pt x="887368" y="0"/>
                  </a:lnTo>
                  <a:lnTo>
                    <a:pt x="1761256" y="8890"/>
                  </a:lnTo>
                  <a:close/>
                </a:path>
              </a:pathLst>
            </a:custGeom>
            <a:solidFill>
              <a:srgbClr val="F8F8F8"/>
            </a:solidFill>
          </p:spPr>
          <p:txBody>
            <a:bodyPr/>
            <a:lstStyle/>
            <a:p>
              <a:endParaRPr lang="en-IN"/>
            </a:p>
          </p:txBody>
        </p:sp>
        <p:sp>
          <p:nvSpPr>
            <p:cNvPr id="43" name="Freeform 43"/>
            <p:cNvSpPr/>
            <p:nvPr/>
          </p:nvSpPr>
          <p:spPr>
            <a:xfrm>
              <a:off x="-215" y="0"/>
              <a:ext cx="1807190" cy="4982701"/>
            </a:xfrm>
            <a:custGeom>
              <a:avLst/>
              <a:gdLst/>
              <a:ahLst/>
              <a:cxnLst/>
              <a:rect l="l" t="t" r="r" b="b"/>
              <a:pathLst>
                <a:path w="1807190" h="4982701">
                  <a:moveTo>
                    <a:pt x="1774170" y="21590"/>
                  </a:moveTo>
                  <a:cubicBezTo>
                    <a:pt x="1775441" y="34290"/>
                    <a:pt x="1775441" y="44450"/>
                    <a:pt x="1776710" y="60031"/>
                  </a:cubicBezTo>
                  <a:cubicBezTo>
                    <a:pt x="1779250" y="164417"/>
                    <a:pt x="1780520" y="272669"/>
                    <a:pt x="1783060" y="377054"/>
                  </a:cubicBezTo>
                  <a:cubicBezTo>
                    <a:pt x="1783060" y="527834"/>
                    <a:pt x="1795760" y="3500893"/>
                    <a:pt x="1802110" y="3651672"/>
                  </a:cubicBezTo>
                  <a:cubicBezTo>
                    <a:pt x="1808460" y="3879775"/>
                    <a:pt x="1804650" y="4111743"/>
                    <a:pt x="1804650" y="4339845"/>
                  </a:cubicBezTo>
                  <a:cubicBezTo>
                    <a:pt x="1804650" y="4540884"/>
                    <a:pt x="1805920" y="4726458"/>
                    <a:pt x="1807191" y="4922447"/>
                  </a:cubicBezTo>
                  <a:lnTo>
                    <a:pt x="1807191" y="4982137"/>
                  </a:lnTo>
                  <a:cubicBezTo>
                    <a:pt x="1784331" y="4982137"/>
                    <a:pt x="1764010" y="4983407"/>
                    <a:pt x="1743691" y="4982137"/>
                  </a:cubicBezTo>
                  <a:cubicBezTo>
                    <a:pt x="1656279" y="4977057"/>
                    <a:pt x="1567347" y="4983407"/>
                    <a:pt x="1479763" y="4978327"/>
                  </a:cubicBezTo>
                  <a:cubicBezTo>
                    <a:pt x="1427213" y="4974517"/>
                    <a:pt x="1376010" y="4977057"/>
                    <a:pt x="1323459" y="4974517"/>
                  </a:cubicBezTo>
                  <a:lnTo>
                    <a:pt x="1250697" y="4970707"/>
                  </a:lnTo>
                  <a:cubicBezTo>
                    <a:pt x="1235875" y="4970707"/>
                    <a:pt x="1222401" y="4971977"/>
                    <a:pt x="1207579" y="4971977"/>
                  </a:cubicBezTo>
                  <a:cubicBezTo>
                    <a:pt x="1169850" y="4970707"/>
                    <a:pt x="1066097" y="4971977"/>
                    <a:pt x="1028368" y="4970707"/>
                  </a:cubicBezTo>
                  <a:cubicBezTo>
                    <a:pt x="1001419" y="4969437"/>
                    <a:pt x="462440" y="4978327"/>
                    <a:pt x="435491" y="4977057"/>
                  </a:cubicBezTo>
                  <a:cubicBezTo>
                    <a:pt x="428754" y="4977057"/>
                    <a:pt x="420670" y="4978327"/>
                    <a:pt x="413932" y="4978327"/>
                  </a:cubicBezTo>
                  <a:cubicBezTo>
                    <a:pt x="397763" y="4978327"/>
                    <a:pt x="382941" y="4979597"/>
                    <a:pt x="366772" y="4979597"/>
                  </a:cubicBezTo>
                  <a:cubicBezTo>
                    <a:pt x="326348" y="4979597"/>
                    <a:pt x="287272" y="4978327"/>
                    <a:pt x="246849" y="4977057"/>
                  </a:cubicBezTo>
                  <a:cubicBezTo>
                    <a:pt x="222595" y="4975787"/>
                    <a:pt x="198341" y="4974517"/>
                    <a:pt x="175434" y="4973247"/>
                  </a:cubicBezTo>
                  <a:cubicBezTo>
                    <a:pt x="132316" y="4971977"/>
                    <a:pt x="89197" y="4970707"/>
                    <a:pt x="44732" y="4970707"/>
                  </a:cubicBezTo>
                  <a:cubicBezTo>
                    <a:pt x="34505" y="4970707"/>
                    <a:pt x="25615" y="4970707"/>
                    <a:pt x="15455" y="4969437"/>
                  </a:cubicBezTo>
                  <a:cubicBezTo>
                    <a:pt x="6565" y="4968167"/>
                    <a:pt x="1485" y="4961817"/>
                    <a:pt x="4025" y="4952927"/>
                  </a:cubicBezTo>
                  <a:cubicBezTo>
                    <a:pt x="12915" y="4919766"/>
                    <a:pt x="9105" y="4823112"/>
                    <a:pt x="7835" y="4722592"/>
                  </a:cubicBezTo>
                  <a:cubicBezTo>
                    <a:pt x="6565" y="4517687"/>
                    <a:pt x="2755" y="4316648"/>
                    <a:pt x="4025" y="4111743"/>
                  </a:cubicBezTo>
                  <a:cubicBezTo>
                    <a:pt x="1485" y="3856578"/>
                    <a:pt x="-3595" y="697944"/>
                    <a:pt x="4025" y="438913"/>
                  </a:cubicBezTo>
                  <a:cubicBezTo>
                    <a:pt x="5295" y="388653"/>
                    <a:pt x="4025" y="334527"/>
                    <a:pt x="5295" y="284267"/>
                  </a:cubicBezTo>
                  <a:cubicBezTo>
                    <a:pt x="6565" y="203078"/>
                    <a:pt x="9105" y="114157"/>
                    <a:pt x="10375" y="44450"/>
                  </a:cubicBezTo>
                  <a:cubicBezTo>
                    <a:pt x="10375" y="41910"/>
                    <a:pt x="11645" y="39370"/>
                    <a:pt x="12915" y="38100"/>
                  </a:cubicBezTo>
                  <a:cubicBezTo>
                    <a:pt x="34505" y="35560"/>
                    <a:pt x="55511" y="30480"/>
                    <a:pt x="77070" y="29210"/>
                  </a:cubicBezTo>
                  <a:cubicBezTo>
                    <a:pt x="113451" y="25400"/>
                    <a:pt x="149833" y="22860"/>
                    <a:pt x="187561" y="20320"/>
                  </a:cubicBezTo>
                  <a:cubicBezTo>
                    <a:pt x="213163" y="17780"/>
                    <a:pt x="238764" y="16510"/>
                    <a:pt x="263018" y="13970"/>
                  </a:cubicBezTo>
                  <a:cubicBezTo>
                    <a:pt x="287272" y="11430"/>
                    <a:pt x="312874" y="8890"/>
                    <a:pt x="337128" y="8890"/>
                  </a:cubicBezTo>
                  <a:cubicBezTo>
                    <a:pt x="364077" y="7620"/>
                    <a:pt x="391026" y="10160"/>
                    <a:pt x="417975" y="8890"/>
                  </a:cubicBezTo>
                  <a:cubicBezTo>
                    <a:pt x="451661" y="8890"/>
                    <a:pt x="1062055" y="6350"/>
                    <a:pt x="1095741" y="5080"/>
                  </a:cubicBezTo>
                  <a:cubicBezTo>
                    <a:pt x="1128079" y="3810"/>
                    <a:pt x="1160418" y="2540"/>
                    <a:pt x="1194104" y="2540"/>
                  </a:cubicBezTo>
                  <a:cubicBezTo>
                    <a:pt x="1249350" y="1270"/>
                    <a:pt x="1303248" y="0"/>
                    <a:pt x="1358493" y="0"/>
                  </a:cubicBezTo>
                  <a:cubicBezTo>
                    <a:pt x="1381400" y="0"/>
                    <a:pt x="1405654" y="2540"/>
                    <a:pt x="1428560" y="2540"/>
                  </a:cubicBezTo>
                  <a:cubicBezTo>
                    <a:pt x="1491890" y="3810"/>
                    <a:pt x="1556568" y="5080"/>
                    <a:pt x="1619898" y="7620"/>
                  </a:cubicBezTo>
                  <a:cubicBezTo>
                    <a:pt x="1653584" y="8890"/>
                    <a:pt x="1687270" y="12700"/>
                    <a:pt x="1720956" y="16510"/>
                  </a:cubicBezTo>
                  <a:lnTo>
                    <a:pt x="1743691" y="16510"/>
                  </a:lnTo>
                  <a:cubicBezTo>
                    <a:pt x="1755120" y="17780"/>
                    <a:pt x="1764010" y="20320"/>
                    <a:pt x="1774170" y="21590"/>
                  </a:cubicBezTo>
                  <a:close/>
                  <a:moveTo>
                    <a:pt x="1784331" y="4965627"/>
                  </a:moveTo>
                  <a:cubicBezTo>
                    <a:pt x="1785600" y="4949117"/>
                    <a:pt x="1786870" y="4936417"/>
                    <a:pt x="1786870" y="4923717"/>
                  </a:cubicBezTo>
                  <a:cubicBezTo>
                    <a:pt x="1785600" y="4707128"/>
                    <a:pt x="1784331" y="4502223"/>
                    <a:pt x="1784331" y="4281853"/>
                  </a:cubicBezTo>
                  <a:cubicBezTo>
                    <a:pt x="1784331" y="4181334"/>
                    <a:pt x="1786870" y="4080814"/>
                    <a:pt x="1785600" y="3980294"/>
                  </a:cubicBezTo>
                  <a:cubicBezTo>
                    <a:pt x="1785600" y="3887507"/>
                    <a:pt x="1784331" y="3790853"/>
                    <a:pt x="1783060" y="3698066"/>
                  </a:cubicBezTo>
                  <a:cubicBezTo>
                    <a:pt x="1777981" y="3555019"/>
                    <a:pt x="1766550" y="593558"/>
                    <a:pt x="1766550" y="450511"/>
                  </a:cubicBezTo>
                  <a:cubicBezTo>
                    <a:pt x="1764010" y="330661"/>
                    <a:pt x="1761470" y="206944"/>
                    <a:pt x="1758931" y="87094"/>
                  </a:cubicBezTo>
                  <a:cubicBezTo>
                    <a:pt x="1757660" y="44450"/>
                    <a:pt x="1756391" y="43180"/>
                    <a:pt x="1739821" y="41910"/>
                  </a:cubicBezTo>
                  <a:cubicBezTo>
                    <a:pt x="1735778" y="41910"/>
                    <a:pt x="1733083" y="41910"/>
                    <a:pt x="1729041" y="40640"/>
                  </a:cubicBezTo>
                  <a:cubicBezTo>
                    <a:pt x="1695355" y="36830"/>
                    <a:pt x="1660321" y="31750"/>
                    <a:pt x="1626635" y="30480"/>
                  </a:cubicBezTo>
                  <a:cubicBezTo>
                    <a:pt x="1544441" y="26670"/>
                    <a:pt x="1460899" y="25400"/>
                    <a:pt x="1378705" y="22860"/>
                  </a:cubicBezTo>
                  <a:lnTo>
                    <a:pt x="1281689" y="22860"/>
                  </a:lnTo>
                  <a:cubicBezTo>
                    <a:pt x="1238570" y="22860"/>
                    <a:pt x="1195452" y="22860"/>
                    <a:pt x="1153681" y="24130"/>
                  </a:cubicBezTo>
                  <a:cubicBezTo>
                    <a:pt x="1117300" y="25400"/>
                    <a:pt x="504211" y="29210"/>
                    <a:pt x="467830" y="29210"/>
                  </a:cubicBezTo>
                  <a:cubicBezTo>
                    <a:pt x="408542" y="29210"/>
                    <a:pt x="349255" y="26670"/>
                    <a:pt x="289967" y="33020"/>
                  </a:cubicBezTo>
                  <a:cubicBezTo>
                    <a:pt x="258976" y="36830"/>
                    <a:pt x="229332" y="36830"/>
                    <a:pt x="199688" y="38100"/>
                  </a:cubicBezTo>
                  <a:cubicBezTo>
                    <a:pt x="148485" y="41910"/>
                    <a:pt x="97282" y="45720"/>
                    <a:pt x="46079" y="50800"/>
                  </a:cubicBezTo>
                  <a:cubicBezTo>
                    <a:pt x="33235" y="50800"/>
                    <a:pt x="30695" y="56165"/>
                    <a:pt x="29425" y="102559"/>
                  </a:cubicBezTo>
                  <a:cubicBezTo>
                    <a:pt x="28155" y="172149"/>
                    <a:pt x="28155" y="241740"/>
                    <a:pt x="26885" y="311330"/>
                  </a:cubicBezTo>
                  <a:cubicBezTo>
                    <a:pt x="25615" y="427314"/>
                    <a:pt x="23075" y="539432"/>
                    <a:pt x="21805" y="655416"/>
                  </a:cubicBezTo>
                  <a:cubicBezTo>
                    <a:pt x="16725" y="779133"/>
                    <a:pt x="23075" y="3802452"/>
                    <a:pt x="25615" y="3926168"/>
                  </a:cubicBezTo>
                  <a:cubicBezTo>
                    <a:pt x="25615" y="4057617"/>
                    <a:pt x="25615" y="4192932"/>
                    <a:pt x="26885" y="4324380"/>
                  </a:cubicBezTo>
                  <a:cubicBezTo>
                    <a:pt x="26885" y="4421034"/>
                    <a:pt x="29425" y="4517687"/>
                    <a:pt x="29425" y="4614341"/>
                  </a:cubicBezTo>
                  <a:cubicBezTo>
                    <a:pt x="29425" y="4718727"/>
                    <a:pt x="29425" y="4823112"/>
                    <a:pt x="28155" y="4923717"/>
                  </a:cubicBezTo>
                  <a:lnTo>
                    <a:pt x="28155" y="4933877"/>
                  </a:lnTo>
                  <a:cubicBezTo>
                    <a:pt x="28155" y="4944037"/>
                    <a:pt x="31965" y="4947847"/>
                    <a:pt x="40855" y="4947847"/>
                  </a:cubicBezTo>
                  <a:cubicBezTo>
                    <a:pt x="58206" y="4947847"/>
                    <a:pt x="77070" y="4949117"/>
                    <a:pt x="94587" y="4949117"/>
                  </a:cubicBezTo>
                  <a:cubicBezTo>
                    <a:pt x="120189" y="4949117"/>
                    <a:pt x="147138" y="4946577"/>
                    <a:pt x="172739" y="4949117"/>
                  </a:cubicBezTo>
                  <a:cubicBezTo>
                    <a:pt x="214510" y="4952927"/>
                    <a:pt x="256281" y="4955467"/>
                    <a:pt x="298052" y="4954197"/>
                  </a:cubicBezTo>
                  <a:cubicBezTo>
                    <a:pt x="325001" y="4952927"/>
                    <a:pt x="350602" y="4955467"/>
                    <a:pt x="377551" y="4955467"/>
                  </a:cubicBezTo>
                  <a:cubicBezTo>
                    <a:pt x="416627" y="4955467"/>
                    <a:pt x="455703" y="4954197"/>
                    <a:pt x="494779" y="4955467"/>
                  </a:cubicBezTo>
                  <a:cubicBezTo>
                    <a:pt x="552719" y="4956737"/>
                    <a:pt x="1188715" y="4946577"/>
                    <a:pt x="1248002" y="4949117"/>
                  </a:cubicBezTo>
                  <a:cubicBezTo>
                    <a:pt x="1273604" y="4950387"/>
                    <a:pt x="1299205" y="4951657"/>
                    <a:pt x="1323459" y="4951657"/>
                  </a:cubicBezTo>
                  <a:cubicBezTo>
                    <a:pt x="1367925" y="4954197"/>
                    <a:pt x="1411044" y="4950387"/>
                    <a:pt x="1455509" y="4954197"/>
                  </a:cubicBezTo>
                  <a:cubicBezTo>
                    <a:pt x="1491890" y="4956737"/>
                    <a:pt x="1528271" y="4956737"/>
                    <a:pt x="1564653" y="4959277"/>
                  </a:cubicBezTo>
                  <a:cubicBezTo>
                    <a:pt x="1618550" y="4963087"/>
                    <a:pt x="1672448" y="4965627"/>
                    <a:pt x="1726346" y="4966897"/>
                  </a:cubicBezTo>
                  <a:cubicBezTo>
                    <a:pt x="1746231" y="4966897"/>
                    <a:pt x="1764010" y="4965627"/>
                    <a:pt x="1784331" y="4965627"/>
                  </a:cubicBezTo>
                  <a:close/>
                </a:path>
              </a:pathLst>
            </a:custGeom>
            <a:solidFill>
              <a:srgbClr val="2A2B39"/>
            </a:solidFill>
          </p:spPr>
          <p:txBody>
            <a:bodyPr/>
            <a:lstStyle/>
            <a:p>
              <a:endParaRPr lang="en-IN"/>
            </a:p>
          </p:txBody>
        </p:sp>
      </p:grpSp>
      <p:grpSp>
        <p:nvGrpSpPr>
          <p:cNvPr id="44" name="Group 44"/>
          <p:cNvGrpSpPr/>
          <p:nvPr/>
        </p:nvGrpSpPr>
        <p:grpSpPr>
          <a:xfrm>
            <a:off x="170829" y="1907701"/>
            <a:ext cx="2857500" cy="982832"/>
            <a:chOff x="0" y="0"/>
            <a:chExt cx="2356702" cy="810584"/>
          </a:xfrm>
        </p:grpSpPr>
        <p:sp>
          <p:nvSpPr>
            <p:cNvPr id="45" name="Freeform 45"/>
            <p:cNvSpPr/>
            <p:nvPr/>
          </p:nvSpPr>
          <p:spPr>
            <a:xfrm>
              <a:off x="0" y="0"/>
              <a:ext cx="2356701" cy="810584"/>
            </a:xfrm>
            <a:custGeom>
              <a:avLst/>
              <a:gdLst/>
              <a:ahLst/>
              <a:cxnLst/>
              <a:rect l="l" t="t" r="r" b="b"/>
              <a:pathLst>
                <a:path w="2356701" h="810584">
                  <a:moveTo>
                    <a:pt x="2153501" y="0"/>
                  </a:moveTo>
                  <a:lnTo>
                    <a:pt x="0" y="0"/>
                  </a:lnTo>
                  <a:lnTo>
                    <a:pt x="0" y="810584"/>
                  </a:lnTo>
                  <a:lnTo>
                    <a:pt x="2153501" y="810584"/>
                  </a:lnTo>
                  <a:lnTo>
                    <a:pt x="2356701" y="405292"/>
                  </a:lnTo>
                  <a:lnTo>
                    <a:pt x="2153501" y="0"/>
                  </a:lnTo>
                  <a:close/>
                </a:path>
              </a:pathLst>
            </a:custGeom>
            <a:solidFill>
              <a:srgbClr val="88A5FA"/>
            </a:solidFill>
            <a:ln w="28575" cap="sq">
              <a:solidFill>
                <a:srgbClr val="000000"/>
              </a:solidFill>
              <a:prstDash val="solid"/>
              <a:miter/>
            </a:ln>
          </p:spPr>
          <p:txBody>
            <a:bodyPr/>
            <a:lstStyle/>
            <a:p>
              <a:endParaRPr lang="en-IN"/>
            </a:p>
          </p:txBody>
        </p:sp>
        <p:sp>
          <p:nvSpPr>
            <p:cNvPr id="46" name="TextBox 46"/>
            <p:cNvSpPr txBox="1"/>
            <p:nvPr/>
          </p:nvSpPr>
          <p:spPr>
            <a:xfrm>
              <a:off x="0" y="-133350"/>
              <a:ext cx="2242402" cy="943934"/>
            </a:xfrm>
            <a:prstGeom prst="rect">
              <a:avLst/>
            </a:prstGeom>
          </p:spPr>
          <p:txBody>
            <a:bodyPr lIns="50800" tIns="50800" rIns="50800" bIns="50800" rtlCol="0" anchor="ctr"/>
            <a:lstStyle/>
            <a:p>
              <a:pPr marL="0" lvl="0" indent="0" algn="ctr">
                <a:lnSpc>
                  <a:spcPts val="4619"/>
                </a:lnSpc>
                <a:spcBef>
                  <a:spcPct val="0"/>
                </a:spcBef>
              </a:pPr>
              <a:r>
                <a:rPr lang="en-US" sz="3299">
                  <a:solidFill>
                    <a:srgbClr val="2A2B39"/>
                  </a:solidFill>
                  <a:latin typeface="Ballpoint"/>
                  <a:ea typeface="Ballpoint"/>
                  <a:cs typeface="Ballpoint"/>
                  <a:sym typeface="Ballpoint"/>
                </a:rPr>
                <a:t>IDEATION</a:t>
              </a:r>
            </a:p>
          </p:txBody>
        </p:sp>
      </p:grpSp>
      <p:grpSp>
        <p:nvGrpSpPr>
          <p:cNvPr id="47" name="Group 47"/>
          <p:cNvGrpSpPr/>
          <p:nvPr/>
        </p:nvGrpSpPr>
        <p:grpSpPr>
          <a:xfrm>
            <a:off x="2877264" y="1919449"/>
            <a:ext cx="2857500" cy="982832"/>
            <a:chOff x="0" y="0"/>
            <a:chExt cx="2356702" cy="810584"/>
          </a:xfrm>
        </p:grpSpPr>
        <p:sp>
          <p:nvSpPr>
            <p:cNvPr id="48" name="Freeform 48"/>
            <p:cNvSpPr/>
            <p:nvPr/>
          </p:nvSpPr>
          <p:spPr>
            <a:xfrm>
              <a:off x="0" y="0"/>
              <a:ext cx="2356701" cy="810584"/>
            </a:xfrm>
            <a:custGeom>
              <a:avLst/>
              <a:gdLst/>
              <a:ahLst/>
              <a:cxnLst/>
              <a:rect l="l" t="t" r="r" b="b"/>
              <a:pathLst>
                <a:path w="2356701" h="810584">
                  <a:moveTo>
                    <a:pt x="0" y="0"/>
                  </a:moveTo>
                  <a:lnTo>
                    <a:pt x="2153501" y="0"/>
                  </a:lnTo>
                  <a:lnTo>
                    <a:pt x="2356701" y="405292"/>
                  </a:lnTo>
                  <a:lnTo>
                    <a:pt x="2153501" y="810584"/>
                  </a:lnTo>
                  <a:lnTo>
                    <a:pt x="0" y="810584"/>
                  </a:lnTo>
                  <a:lnTo>
                    <a:pt x="203200" y="405292"/>
                  </a:lnTo>
                  <a:lnTo>
                    <a:pt x="0" y="0"/>
                  </a:lnTo>
                  <a:close/>
                </a:path>
              </a:pathLst>
            </a:custGeom>
            <a:solidFill>
              <a:srgbClr val="7ECFD6"/>
            </a:solidFill>
            <a:ln w="28575" cap="sq">
              <a:solidFill>
                <a:srgbClr val="000000"/>
              </a:solidFill>
              <a:prstDash val="solid"/>
              <a:miter/>
            </a:ln>
          </p:spPr>
          <p:txBody>
            <a:bodyPr/>
            <a:lstStyle/>
            <a:p>
              <a:endParaRPr lang="en-IN"/>
            </a:p>
          </p:txBody>
        </p:sp>
        <p:sp>
          <p:nvSpPr>
            <p:cNvPr id="49" name="TextBox 49"/>
            <p:cNvSpPr txBox="1"/>
            <p:nvPr/>
          </p:nvSpPr>
          <p:spPr>
            <a:xfrm>
              <a:off x="177800" y="-104775"/>
              <a:ext cx="2102702" cy="915359"/>
            </a:xfrm>
            <a:prstGeom prst="rect">
              <a:avLst/>
            </a:prstGeom>
          </p:spPr>
          <p:txBody>
            <a:bodyPr lIns="50800" tIns="50800" rIns="50800" bIns="50800" rtlCol="0" anchor="ctr"/>
            <a:lstStyle/>
            <a:p>
              <a:pPr marL="0" lvl="0" indent="0" algn="ctr">
                <a:lnSpc>
                  <a:spcPts val="3779"/>
                </a:lnSpc>
                <a:spcBef>
                  <a:spcPct val="0"/>
                </a:spcBef>
              </a:pPr>
              <a:r>
                <a:rPr lang="en-US" sz="2699">
                  <a:solidFill>
                    <a:srgbClr val="2A2B39"/>
                  </a:solidFill>
                  <a:latin typeface="Ballpoint"/>
                  <a:ea typeface="Ballpoint"/>
                  <a:cs typeface="Ballpoint"/>
                  <a:sym typeface="Ballpoint"/>
                </a:rPr>
                <a:t>CONCEPT DEVELOPMENT</a:t>
              </a:r>
            </a:p>
          </p:txBody>
        </p:sp>
      </p:grpSp>
      <p:grpSp>
        <p:nvGrpSpPr>
          <p:cNvPr id="50" name="Group 50"/>
          <p:cNvGrpSpPr/>
          <p:nvPr/>
        </p:nvGrpSpPr>
        <p:grpSpPr>
          <a:xfrm>
            <a:off x="5583031" y="1919449"/>
            <a:ext cx="2857500" cy="982832"/>
            <a:chOff x="0" y="0"/>
            <a:chExt cx="2356702" cy="810584"/>
          </a:xfrm>
        </p:grpSpPr>
        <p:sp>
          <p:nvSpPr>
            <p:cNvPr id="51" name="Freeform 51"/>
            <p:cNvSpPr/>
            <p:nvPr/>
          </p:nvSpPr>
          <p:spPr>
            <a:xfrm>
              <a:off x="0" y="0"/>
              <a:ext cx="2356701" cy="810584"/>
            </a:xfrm>
            <a:custGeom>
              <a:avLst/>
              <a:gdLst/>
              <a:ahLst/>
              <a:cxnLst/>
              <a:rect l="l" t="t" r="r" b="b"/>
              <a:pathLst>
                <a:path w="2356701" h="810584">
                  <a:moveTo>
                    <a:pt x="0" y="0"/>
                  </a:moveTo>
                  <a:lnTo>
                    <a:pt x="2153501" y="0"/>
                  </a:lnTo>
                  <a:lnTo>
                    <a:pt x="2356701" y="405292"/>
                  </a:lnTo>
                  <a:lnTo>
                    <a:pt x="2153501" y="810584"/>
                  </a:lnTo>
                  <a:lnTo>
                    <a:pt x="0" y="810584"/>
                  </a:lnTo>
                  <a:lnTo>
                    <a:pt x="203200" y="405292"/>
                  </a:lnTo>
                  <a:lnTo>
                    <a:pt x="0" y="0"/>
                  </a:lnTo>
                  <a:close/>
                </a:path>
              </a:pathLst>
            </a:custGeom>
            <a:solidFill>
              <a:srgbClr val="AAD175"/>
            </a:solidFill>
            <a:ln w="28575" cap="sq">
              <a:solidFill>
                <a:srgbClr val="000000"/>
              </a:solidFill>
              <a:prstDash val="solid"/>
              <a:miter/>
            </a:ln>
          </p:spPr>
          <p:txBody>
            <a:bodyPr/>
            <a:lstStyle/>
            <a:p>
              <a:endParaRPr lang="en-IN"/>
            </a:p>
          </p:txBody>
        </p:sp>
        <p:sp>
          <p:nvSpPr>
            <p:cNvPr id="52" name="TextBox 52"/>
            <p:cNvSpPr txBox="1"/>
            <p:nvPr/>
          </p:nvSpPr>
          <p:spPr>
            <a:xfrm>
              <a:off x="177800" y="-133350"/>
              <a:ext cx="2102702" cy="943934"/>
            </a:xfrm>
            <a:prstGeom prst="rect">
              <a:avLst/>
            </a:prstGeom>
          </p:spPr>
          <p:txBody>
            <a:bodyPr lIns="50800" tIns="50800" rIns="50800" bIns="50800" rtlCol="0" anchor="ctr"/>
            <a:lstStyle/>
            <a:p>
              <a:pPr marL="0" lvl="0" indent="0" algn="ctr">
                <a:lnSpc>
                  <a:spcPts val="4619"/>
                </a:lnSpc>
                <a:spcBef>
                  <a:spcPct val="0"/>
                </a:spcBef>
              </a:pPr>
              <a:r>
                <a:rPr lang="en-US" sz="3299">
                  <a:solidFill>
                    <a:srgbClr val="2A2B39"/>
                  </a:solidFill>
                  <a:latin typeface="Ballpoint"/>
                  <a:ea typeface="Ballpoint"/>
                  <a:cs typeface="Ballpoint"/>
                  <a:sym typeface="Ballpoint"/>
                </a:rPr>
                <a:t>PROTOTYPE</a:t>
              </a:r>
            </a:p>
          </p:txBody>
        </p:sp>
      </p:grpSp>
      <p:grpSp>
        <p:nvGrpSpPr>
          <p:cNvPr id="53" name="Group 53"/>
          <p:cNvGrpSpPr/>
          <p:nvPr/>
        </p:nvGrpSpPr>
        <p:grpSpPr>
          <a:xfrm>
            <a:off x="8329777" y="1907701"/>
            <a:ext cx="2857500" cy="982832"/>
            <a:chOff x="0" y="0"/>
            <a:chExt cx="2356702" cy="810584"/>
          </a:xfrm>
        </p:grpSpPr>
        <p:sp>
          <p:nvSpPr>
            <p:cNvPr id="54" name="Freeform 54"/>
            <p:cNvSpPr/>
            <p:nvPr/>
          </p:nvSpPr>
          <p:spPr>
            <a:xfrm>
              <a:off x="0" y="0"/>
              <a:ext cx="2356701" cy="810584"/>
            </a:xfrm>
            <a:custGeom>
              <a:avLst/>
              <a:gdLst/>
              <a:ahLst/>
              <a:cxnLst/>
              <a:rect l="l" t="t" r="r" b="b"/>
              <a:pathLst>
                <a:path w="2356701" h="810584">
                  <a:moveTo>
                    <a:pt x="0" y="0"/>
                  </a:moveTo>
                  <a:lnTo>
                    <a:pt x="2153501" y="0"/>
                  </a:lnTo>
                  <a:lnTo>
                    <a:pt x="2356701" y="405292"/>
                  </a:lnTo>
                  <a:lnTo>
                    <a:pt x="2153501" y="810584"/>
                  </a:lnTo>
                  <a:lnTo>
                    <a:pt x="0" y="810584"/>
                  </a:lnTo>
                  <a:lnTo>
                    <a:pt x="203200" y="405292"/>
                  </a:lnTo>
                  <a:lnTo>
                    <a:pt x="0" y="0"/>
                  </a:lnTo>
                  <a:close/>
                </a:path>
              </a:pathLst>
            </a:custGeom>
            <a:solidFill>
              <a:srgbClr val="FFDA68"/>
            </a:solidFill>
            <a:ln w="28575" cap="sq">
              <a:solidFill>
                <a:srgbClr val="000000"/>
              </a:solidFill>
              <a:prstDash val="solid"/>
              <a:miter/>
            </a:ln>
          </p:spPr>
          <p:txBody>
            <a:bodyPr/>
            <a:lstStyle/>
            <a:p>
              <a:endParaRPr lang="en-IN"/>
            </a:p>
          </p:txBody>
        </p:sp>
        <p:sp>
          <p:nvSpPr>
            <p:cNvPr id="55" name="TextBox 55"/>
            <p:cNvSpPr txBox="1"/>
            <p:nvPr/>
          </p:nvSpPr>
          <p:spPr>
            <a:xfrm>
              <a:off x="177800" y="-123825"/>
              <a:ext cx="2102702" cy="934409"/>
            </a:xfrm>
            <a:prstGeom prst="rect">
              <a:avLst/>
            </a:prstGeom>
          </p:spPr>
          <p:txBody>
            <a:bodyPr lIns="50800" tIns="50800" rIns="50800" bIns="50800" rtlCol="0" anchor="ctr"/>
            <a:lstStyle/>
            <a:p>
              <a:pPr marL="0" lvl="0" indent="0" algn="ctr">
                <a:lnSpc>
                  <a:spcPts val="4339"/>
                </a:lnSpc>
                <a:spcBef>
                  <a:spcPct val="0"/>
                </a:spcBef>
              </a:pPr>
              <a:r>
                <a:rPr lang="en-US" sz="3099">
                  <a:solidFill>
                    <a:srgbClr val="2A2B39"/>
                  </a:solidFill>
                  <a:latin typeface="Ballpoint"/>
                  <a:ea typeface="Ballpoint"/>
                  <a:cs typeface="Ballpoint"/>
                  <a:sym typeface="Ballpoint"/>
                </a:rPr>
                <a:t>TESTING &amp; ITERATION</a:t>
              </a:r>
            </a:p>
          </p:txBody>
        </p:sp>
      </p:grpSp>
      <p:grpSp>
        <p:nvGrpSpPr>
          <p:cNvPr id="56" name="Group 56"/>
          <p:cNvGrpSpPr/>
          <p:nvPr/>
        </p:nvGrpSpPr>
        <p:grpSpPr>
          <a:xfrm>
            <a:off x="11077190" y="1919449"/>
            <a:ext cx="2857500" cy="982832"/>
            <a:chOff x="0" y="0"/>
            <a:chExt cx="2356702" cy="810584"/>
          </a:xfrm>
        </p:grpSpPr>
        <p:sp>
          <p:nvSpPr>
            <p:cNvPr id="57" name="Freeform 57"/>
            <p:cNvSpPr/>
            <p:nvPr/>
          </p:nvSpPr>
          <p:spPr>
            <a:xfrm>
              <a:off x="0" y="0"/>
              <a:ext cx="2356701" cy="810584"/>
            </a:xfrm>
            <a:custGeom>
              <a:avLst/>
              <a:gdLst/>
              <a:ahLst/>
              <a:cxnLst/>
              <a:rect l="l" t="t" r="r" b="b"/>
              <a:pathLst>
                <a:path w="2356701" h="810584">
                  <a:moveTo>
                    <a:pt x="0" y="0"/>
                  </a:moveTo>
                  <a:lnTo>
                    <a:pt x="2153501" y="0"/>
                  </a:lnTo>
                  <a:lnTo>
                    <a:pt x="2356701" y="405292"/>
                  </a:lnTo>
                  <a:lnTo>
                    <a:pt x="2153501" y="810584"/>
                  </a:lnTo>
                  <a:lnTo>
                    <a:pt x="0" y="810584"/>
                  </a:lnTo>
                  <a:lnTo>
                    <a:pt x="203200" y="405292"/>
                  </a:lnTo>
                  <a:lnTo>
                    <a:pt x="0" y="0"/>
                  </a:lnTo>
                  <a:close/>
                </a:path>
              </a:pathLst>
            </a:custGeom>
            <a:solidFill>
              <a:srgbClr val="FFAADF"/>
            </a:solidFill>
            <a:ln w="28575" cap="sq">
              <a:solidFill>
                <a:srgbClr val="000000"/>
              </a:solidFill>
              <a:prstDash val="solid"/>
              <a:miter/>
            </a:ln>
          </p:spPr>
          <p:txBody>
            <a:bodyPr/>
            <a:lstStyle/>
            <a:p>
              <a:endParaRPr lang="en-IN"/>
            </a:p>
          </p:txBody>
        </p:sp>
        <p:sp>
          <p:nvSpPr>
            <p:cNvPr id="58" name="TextBox 58"/>
            <p:cNvSpPr txBox="1"/>
            <p:nvPr/>
          </p:nvSpPr>
          <p:spPr>
            <a:xfrm>
              <a:off x="177800" y="-133350"/>
              <a:ext cx="2102702" cy="943934"/>
            </a:xfrm>
            <a:prstGeom prst="rect">
              <a:avLst/>
            </a:prstGeom>
          </p:spPr>
          <p:txBody>
            <a:bodyPr lIns="50800" tIns="50800" rIns="50800" bIns="50800" rtlCol="0" anchor="ctr"/>
            <a:lstStyle/>
            <a:p>
              <a:pPr marL="0" lvl="0" indent="0" algn="ctr">
                <a:lnSpc>
                  <a:spcPts val="4619"/>
                </a:lnSpc>
                <a:spcBef>
                  <a:spcPct val="0"/>
                </a:spcBef>
              </a:pPr>
              <a:r>
                <a:rPr lang="en-US" sz="3299">
                  <a:solidFill>
                    <a:srgbClr val="2A2B39"/>
                  </a:solidFill>
                  <a:latin typeface="Ballpoint"/>
                  <a:ea typeface="Ballpoint"/>
                  <a:cs typeface="Ballpoint"/>
                  <a:sym typeface="Ballpoint"/>
                </a:rPr>
                <a:t>LAUNCH</a:t>
              </a:r>
            </a:p>
          </p:txBody>
        </p:sp>
      </p:grpSp>
      <p:sp>
        <p:nvSpPr>
          <p:cNvPr id="59" name="TextBox 59"/>
          <p:cNvSpPr txBox="1"/>
          <p:nvPr/>
        </p:nvSpPr>
        <p:spPr>
          <a:xfrm>
            <a:off x="323569" y="2959431"/>
            <a:ext cx="2057303" cy="7051481"/>
          </a:xfrm>
          <a:prstGeom prst="rect">
            <a:avLst/>
          </a:prstGeom>
        </p:spPr>
        <p:txBody>
          <a:bodyPr lIns="0" tIns="0" rIns="0" bIns="0" rtlCol="0" anchor="t">
            <a:spAutoFit/>
          </a:bodyPr>
          <a:lstStyle/>
          <a:p>
            <a:pPr marL="460439" lvl="1" indent="-230219" algn="ctr">
              <a:lnSpc>
                <a:spcPts val="2985"/>
              </a:lnSpc>
              <a:buFont typeface="Arial"/>
              <a:buChar char="•"/>
            </a:pPr>
            <a:r>
              <a:rPr lang="en-US" sz="2132" b="1">
                <a:solidFill>
                  <a:srgbClr val="2A2B39"/>
                </a:solidFill>
                <a:latin typeface="Aristotelica Pro Bold"/>
                <a:ea typeface="Aristotelica Pro Bold"/>
                <a:cs typeface="Aristotelica Pro Bold"/>
                <a:sym typeface="Aristotelica Pro Bold"/>
              </a:rPr>
              <a:t>Identified</a:t>
            </a:r>
            <a:r>
              <a:rPr lang="en-US" sz="2132">
                <a:solidFill>
                  <a:srgbClr val="2A2B39"/>
                </a:solidFill>
                <a:latin typeface="Aristotelica Pro"/>
                <a:ea typeface="Aristotelica Pro"/>
                <a:cs typeface="Aristotelica Pro"/>
                <a:sym typeface="Aristotelica Pro"/>
              </a:rPr>
              <a:t> MSME insurance awareness gap and trust issues with existing digital aggregators.</a:t>
            </a:r>
          </a:p>
          <a:p>
            <a:pPr marL="460439" lvl="1" indent="-230219" algn="ctr">
              <a:lnSpc>
                <a:spcPts val="2985"/>
              </a:lnSpc>
              <a:buFont typeface="Arial"/>
              <a:buChar char="•"/>
            </a:pPr>
            <a:r>
              <a:rPr lang="en-US" sz="2132" b="1">
                <a:solidFill>
                  <a:srgbClr val="2A2B39"/>
                </a:solidFill>
                <a:latin typeface="Aristotelica Pro Bold"/>
                <a:ea typeface="Aristotelica Pro Bold"/>
                <a:cs typeface="Aristotelica Pro Bold"/>
                <a:sym typeface="Aristotelica Pro Bold"/>
              </a:rPr>
              <a:t>Proposed</a:t>
            </a:r>
            <a:r>
              <a:rPr lang="en-US" sz="2132">
                <a:solidFill>
                  <a:srgbClr val="2A2B39"/>
                </a:solidFill>
                <a:latin typeface="Aristotelica Pro"/>
                <a:ea typeface="Aristotelica Pro"/>
                <a:cs typeface="Aristotelica Pro"/>
                <a:sym typeface="Aristotelica Pro"/>
              </a:rPr>
              <a:t> a hybrid, risk-first insurance model leveraging PhonePe’s strong MSME presence.</a:t>
            </a:r>
          </a:p>
          <a:p>
            <a:pPr marL="0" lvl="0" indent="0" algn="ctr">
              <a:lnSpc>
                <a:spcPts val="2985"/>
              </a:lnSpc>
            </a:pPr>
            <a:endParaRPr lang="en-US" sz="2132">
              <a:solidFill>
                <a:srgbClr val="2A2B39"/>
              </a:solidFill>
              <a:latin typeface="Aristotelica Pro"/>
              <a:ea typeface="Aristotelica Pro"/>
              <a:cs typeface="Aristotelica Pro"/>
              <a:sym typeface="Aristotelica Pro"/>
            </a:endParaRPr>
          </a:p>
        </p:txBody>
      </p:sp>
      <p:sp>
        <p:nvSpPr>
          <p:cNvPr id="60" name="TextBox 60"/>
          <p:cNvSpPr txBox="1"/>
          <p:nvPr/>
        </p:nvSpPr>
        <p:spPr>
          <a:xfrm>
            <a:off x="3064091" y="2959431"/>
            <a:ext cx="2156322" cy="7021274"/>
          </a:xfrm>
          <a:prstGeom prst="rect">
            <a:avLst/>
          </a:prstGeom>
        </p:spPr>
        <p:txBody>
          <a:bodyPr lIns="0" tIns="0" rIns="0" bIns="0" rtlCol="0" anchor="t">
            <a:spAutoFit/>
          </a:bodyPr>
          <a:lstStyle/>
          <a:p>
            <a:pPr marL="474311" lvl="1" indent="-237155" algn="ctr">
              <a:lnSpc>
                <a:spcPts val="3075"/>
              </a:lnSpc>
              <a:spcBef>
                <a:spcPct val="0"/>
              </a:spcBef>
              <a:buFont typeface="Arial"/>
              <a:buChar char="•"/>
            </a:pPr>
            <a:r>
              <a:rPr lang="en-US" sz="2196" b="1">
                <a:solidFill>
                  <a:srgbClr val="2A2B39"/>
                </a:solidFill>
                <a:latin typeface="Aristotelica Pro Bold"/>
                <a:ea typeface="Aristotelica Pro Bold"/>
                <a:cs typeface="Aristotelica Pro Bold"/>
                <a:sym typeface="Aristotelica Pro Bold"/>
              </a:rPr>
              <a:t>Desig</a:t>
            </a:r>
            <a:r>
              <a:rPr lang="en-US" sz="2196" b="1" u="none" strike="noStrike">
                <a:solidFill>
                  <a:srgbClr val="2A2B39"/>
                </a:solidFill>
                <a:latin typeface="Aristotelica Pro Bold"/>
                <a:ea typeface="Aristotelica Pro Bold"/>
                <a:cs typeface="Aristotelica Pro Bold"/>
                <a:sym typeface="Aristotelica Pro Bold"/>
              </a:rPr>
              <a:t>ned </a:t>
            </a:r>
            <a:r>
              <a:rPr lang="en-US" sz="2196" u="none" strike="noStrike">
                <a:solidFill>
                  <a:srgbClr val="2A2B39"/>
                </a:solidFill>
                <a:latin typeface="Aristotelica Pro"/>
                <a:ea typeface="Aristotelica Pro"/>
                <a:cs typeface="Aristotelica Pro"/>
                <a:sym typeface="Aristotelica Pro"/>
              </a:rPr>
              <a:t>core concept: AI Risk Report, hybrid advisory, and curated 2–3 insurer comparison.</a:t>
            </a:r>
          </a:p>
          <a:p>
            <a:pPr marL="474311" lvl="1" indent="-237155" algn="ctr">
              <a:lnSpc>
                <a:spcPts val="3075"/>
              </a:lnSpc>
              <a:spcBef>
                <a:spcPct val="0"/>
              </a:spcBef>
              <a:buFont typeface="Arial"/>
              <a:buChar char="•"/>
            </a:pPr>
            <a:r>
              <a:rPr lang="en-US" sz="2196" b="1" u="none" strike="noStrike">
                <a:solidFill>
                  <a:srgbClr val="2A2B39"/>
                </a:solidFill>
                <a:latin typeface="Aristotelica Pro Bold"/>
                <a:ea typeface="Aristotelica Pro Bold"/>
                <a:cs typeface="Aristotelica Pro Bold"/>
                <a:sym typeface="Aristotelica Pro Bold"/>
              </a:rPr>
              <a:t>Defined</a:t>
            </a:r>
            <a:r>
              <a:rPr lang="en-US" sz="2196" u="none" strike="noStrike">
                <a:solidFill>
                  <a:srgbClr val="2A2B39"/>
                </a:solidFill>
                <a:latin typeface="Aristotelica Pro"/>
                <a:ea typeface="Aristotelica Pro"/>
                <a:cs typeface="Aristotelica Pro"/>
                <a:sym typeface="Aristotelica Pro"/>
              </a:rPr>
              <a:t> product workflows, MSME dashboard, and claims support structure.</a:t>
            </a:r>
          </a:p>
          <a:p>
            <a:pPr marL="0" lvl="0" indent="0" algn="ctr">
              <a:lnSpc>
                <a:spcPts val="3075"/>
              </a:lnSpc>
              <a:spcBef>
                <a:spcPct val="0"/>
              </a:spcBef>
            </a:pPr>
            <a:endParaRPr lang="en-US" sz="2196" u="none" strike="noStrike">
              <a:solidFill>
                <a:srgbClr val="2A2B39"/>
              </a:solidFill>
              <a:latin typeface="Aristotelica Pro"/>
              <a:ea typeface="Aristotelica Pro"/>
              <a:cs typeface="Aristotelica Pro"/>
              <a:sym typeface="Aristotelica Pro"/>
            </a:endParaRPr>
          </a:p>
        </p:txBody>
      </p:sp>
      <p:sp>
        <p:nvSpPr>
          <p:cNvPr id="61" name="TextBox 61"/>
          <p:cNvSpPr txBox="1"/>
          <p:nvPr/>
        </p:nvSpPr>
        <p:spPr>
          <a:xfrm>
            <a:off x="5773107" y="2959431"/>
            <a:ext cx="2233800" cy="6630643"/>
          </a:xfrm>
          <a:prstGeom prst="rect">
            <a:avLst/>
          </a:prstGeom>
        </p:spPr>
        <p:txBody>
          <a:bodyPr lIns="0" tIns="0" rIns="0" bIns="0" rtlCol="0" anchor="t">
            <a:spAutoFit/>
          </a:bodyPr>
          <a:lstStyle/>
          <a:p>
            <a:pPr marL="475206" lvl="1" indent="-237603" algn="ctr">
              <a:lnSpc>
                <a:spcPts val="3081"/>
              </a:lnSpc>
              <a:spcBef>
                <a:spcPct val="0"/>
              </a:spcBef>
              <a:buFont typeface="Arial"/>
              <a:buChar char="•"/>
            </a:pPr>
            <a:r>
              <a:rPr lang="en-US" sz="2201" b="1">
                <a:solidFill>
                  <a:srgbClr val="2A2B39"/>
                </a:solidFill>
                <a:latin typeface="Aristotelica Pro Bold"/>
                <a:ea typeface="Aristotelica Pro Bold"/>
                <a:cs typeface="Aristotelica Pro Bold"/>
                <a:sym typeface="Aristotelica Pro Bold"/>
              </a:rPr>
              <a:t>Built functional</a:t>
            </a:r>
            <a:r>
              <a:rPr lang="en-US" sz="2201">
                <a:solidFill>
                  <a:srgbClr val="2A2B39"/>
                </a:solidFill>
                <a:latin typeface="Aristotelica Pro"/>
                <a:ea typeface="Aristotelica Pro"/>
                <a:cs typeface="Aristotelica Pro"/>
                <a:sym typeface="Aristotelica Pro"/>
              </a:rPr>
              <a:t> prototype including Risk Assessment, sample report, and Book-a-Call module.</a:t>
            </a:r>
          </a:p>
          <a:p>
            <a:pPr marL="475206" lvl="1" indent="-237603" algn="ctr">
              <a:lnSpc>
                <a:spcPts val="3081"/>
              </a:lnSpc>
              <a:spcBef>
                <a:spcPct val="0"/>
              </a:spcBef>
              <a:buFont typeface="Arial"/>
              <a:buChar char="•"/>
            </a:pPr>
            <a:r>
              <a:rPr lang="en-US" sz="2201" b="1">
                <a:solidFill>
                  <a:srgbClr val="2A2B39"/>
                </a:solidFill>
                <a:latin typeface="Aristotelica Pro Bold"/>
                <a:ea typeface="Aristotelica Pro Bold"/>
                <a:cs typeface="Aristotelica Pro Bold"/>
                <a:sym typeface="Aristotelica Pro Bold"/>
              </a:rPr>
              <a:t>Developed</a:t>
            </a:r>
            <a:r>
              <a:rPr lang="en-US" sz="2201">
                <a:solidFill>
                  <a:srgbClr val="2A2B39"/>
                </a:solidFill>
                <a:latin typeface="Aristotelica Pro"/>
                <a:ea typeface="Aristotelica Pro"/>
                <a:cs typeface="Aristotelica Pro"/>
                <a:sym typeface="Aristotelica Pro"/>
              </a:rPr>
              <a:t> partner dashboard and insurer comparison to validate user journey and feasibility.</a:t>
            </a:r>
          </a:p>
          <a:p>
            <a:pPr marL="0" lvl="0" indent="0" algn="ctr">
              <a:lnSpc>
                <a:spcPts val="3081"/>
              </a:lnSpc>
              <a:spcBef>
                <a:spcPct val="0"/>
              </a:spcBef>
            </a:pPr>
            <a:endParaRPr lang="en-US" sz="2201">
              <a:solidFill>
                <a:srgbClr val="2A2B39"/>
              </a:solidFill>
              <a:latin typeface="Aristotelica Pro"/>
              <a:ea typeface="Aristotelica Pro"/>
              <a:cs typeface="Aristotelica Pro"/>
              <a:sym typeface="Aristotelica Pro"/>
            </a:endParaRPr>
          </a:p>
        </p:txBody>
      </p:sp>
      <p:sp>
        <p:nvSpPr>
          <p:cNvPr id="62" name="TextBox 62"/>
          <p:cNvSpPr txBox="1"/>
          <p:nvPr/>
        </p:nvSpPr>
        <p:spPr>
          <a:xfrm>
            <a:off x="8327232" y="2865542"/>
            <a:ext cx="2427974" cy="6409214"/>
          </a:xfrm>
          <a:prstGeom prst="rect">
            <a:avLst/>
          </a:prstGeom>
        </p:spPr>
        <p:txBody>
          <a:bodyPr lIns="0" tIns="0" rIns="0" bIns="0" rtlCol="0" anchor="t">
            <a:spAutoFit/>
          </a:bodyPr>
          <a:lstStyle/>
          <a:p>
            <a:pPr marL="495215" lvl="1" indent="-247608" algn="ctr">
              <a:lnSpc>
                <a:spcPts val="3211"/>
              </a:lnSpc>
              <a:spcBef>
                <a:spcPct val="0"/>
              </a:spcBef>
              <a:buFont typeface="Arial"/>
              <a:buChar char="•"/>
            </a:pPr>
            <a:r>
              <a:rPr lang="en-US" sz="2293" b="1">
                <a:solidFill>
                  <a:srgbClr val="2A2B39"/>
                </a:solidFill>
                <a:latin typeface="Aristotelica Pro Bold"/>
                <a:ea typeface="Aristotelica Pro Bold"/>
                <a:cs typeface="Aristotelica Pro Bold"/>
                <a:sym typeface="Aristotelica Pro Bold"/>
              </a:rPr>
              <a:t>Conducted</a:t>
            </a:r>
            <a:r>
              <a:rPr lang="en-US" sz="2293">
                <a:solidFill>
                  <a:srgbClr val="2A2B39"/>
                </a:solidFill>
                <a:latin typeface="Aristotelica Pro"/>
                <a:ea typeface="Aristotelica Pro"/>
                <a:cs typeface="Aristotelica Pro"/>
                <a:sym typeface="Aristotelica Pro"/>
              </a:rPr>
              <a:t> pilots in Tier-2/3 cities; gathered feedback on language simplicity and usability.</a:t>
            </a:r>
          </a:p>
          <a:p>
            <a:pPr marL="495215" lvl="1" indent="-247608" algn="ctr">
              <a:lnSpc>
                <a:spcPts val="3211"/>
              </a:lnSpc>
              <a:spcBef>
                <a:spcPct val="0"/>
              </a:spcBef>
              <a:buFont typeface="Arial"/>
              <a:buChar char="•"/>
            </a:pPr>
            <a:r>
              <a:rPr lang="en-US" sz="2293" b="1">
                <a:solidFill>
                  <a:srgbClr val="2A2B39"/>
                </a:solidFill>
                <a:latin typeface="Aristotelica Pro Bold"/>
                <a:ea typeface="Aristotelica Pro Bold"/>
                <a:cs typeface="Aristotelica Pro Bold"/>
                <a:sym typeface="Aristotelica Pro Bold"/>
              </a:rPr>
              <a:t>Improved </a:t>
            </a:r>
            <a:r>
              <a:rPr lang="en-US" sz="2293">
                <a:solidFill>
                  <a:srgbClr val="2A2B39"/>
                </a:solidFill>
                <a:latin typeface="Aristotelica Pro"/>
                <a:ea typeface="Aristotelica Pro"/>
                <a:cs typeface="Aristotelica Pro"/>
                <a:sym typeface="Aristotelica Pro"/>
              </a:rPr>
              <a:t>UI/UX, refined risk engine, and enhanced partner tools based on insights.</a:t>
            </a:r>
          </a:p>
          <a:p>
            <a:pPr marL="0" lvl="0" indent="0" algn="ctr">
              <a:lnSpc>
                <a:spcPts val="3211"/>
              </a:lnSpc>
              <a:spcBef>
                <a:spcPct val="0"/>
              </a:spcBef>
            </a:pPr>
            <a:endParaRPr lang="en-US" sz="2293">
              <a:solidFill>
                <a:srgbClr val="2A2B39"/>
              </a:solidFill>
              <a:latin typeface="Aristotelica Pro"/>
              <a:ea typeface="Aristotelica Pro"/>
              <a:cs typeface="Aristotelica Pro"/>
              <a:sym typeface="Aristotelica Pro"/>
            </a:endParaRPr>
          </a:p>
        </p:txBody>
      </p:sp>
      <p:sp>
        <p:nvSpPr>
          <p:cNvPr id="63" name="TextBox 63"/>
          <p:cNvSpPr txBox="1"/>
          <p:nvPr/>
        </p:nvSpPr>
        <p:spPr>
          <a:xfrm>
            <a:off x="11166224" y="2875067"/>
            <a:ext cx="2396937" cy="7030046"/>
          </a:xfrm>
          <a:prstGeom prst="rect">
            <a:avLst/>
          </a:prstGeom>
        </p:spPr>
        <p:txBody>
          <a:bodyPr lIns="0" tIns="0" rIns="0" bIns="0" rtlCol="0" anchor="t">
            <a:spAutoFit/>
          </a:bodyPr>
          <a:lstStyle/>
          <a:p>
            <a:pPr marL="480713" lvl="1" indent="-240357" algn="ctr">
              <a:lnSpc>
                <a:spcPts val="3117"/>
              </a:lnSpc>
              <a:spcBef>
                <a:spcPct val="0"/>
              </a:spcBef>
              <a:buFont typeface="Arial"/>
              <a:buChar char="•"/>
            </a:pPr>
            <a:r>
              <a:rPr lang="en-US" sz="2226" b="1">
                <a:solidFill>
                  <a:srgbClr val="2A2B39"/>
                </a:solidFill>
                <a:latin typeface="Aristotelica Pro Bold"/>
                <a:ea typeface="Aristotelica Pro Bold"/>
                <a:cs typeface="Aristotelica Pro Bold"/>
                <a:sym typeface="Aristotelica Pro Bold"/>
              </a:rPr>
              <a:t>Soft launch</a:t>
            </a:r>
            <a:r>
              <a:rPr lang="en-US" sz="2226">
                <a:solidFill>
                  <a:srgbClr val="2A2B39"/>
                </a:solidFill>
                <a:latin typeface="Aristotelica Pro"/>
                <a:ea typeface="Aristotelica Pro"/>
                <a:cs typeface="Aristotelica Pro"/>
                <a:sym typeface="Aristotelica Pro"/>
              </a:rPr>
              <a:t> through PhonePe Business App with partner-assisted onboarding.</a:t>
            </a:r>
          </a:p>
          <a:p>
            <a:pPr marL="480713" lvl="1" indent="-240357" algn="ctr">
              <a:lnSpc>
                <a:spcPts val="3117"/>
              </a:lnSpc>
              <a:spcBef>
                <a:spcPct val="0"/>
              </a:spcBef>
              <a:buFont typeface="Arial"/>
              <a:buChar char="•"/>
            </a:pPr>
            <a:r>
              <a:rPr lang="en-US" sz="2226" b="1">
                <a:solidFill>
                  <a:srgbClr val="2A2B39"/>
                </a:solidFill>
                <a:latin typeface="Aristotelica Pro Bold"/>
                <a:ea typeface="Aristotelica Pro Bold"/>
                <a:cs typeface="Aristotelica Pro Bold"/>
                <a:sym typeface="Aristotelica Pro Bold"/>
              </a:rPr>
              <a:t>National rollout</a:t>
            </a:r>
            <a:r>
              <a:rPr lang="en-US" sz="2226">
                <a:solidFill>
                  <a:srgbClr val="2A2B39"/>
                </a:solidFill>
                <a:latin typeface="Aristotelica Pro"/>
                <a:ea typeface="Aristotelica Pro"/>
                <a:cs typeface="Aristotelica Pro"/>
                <a:sym typeface="Aristotelica Pro"/>
              </a:rPr>
              <a:t> supported by insurer collaborations, marketing campaigns, and MSME cluster outreach.</a:t>
            </a:r>
          </a:p>
          <a:p>
            <a:pPr marL="0" lvl="0" indent="0" algn="ctr">
              <a:lnSpc>
                <a:spcPts val="3117"/>
              </a:lnSpc>
              <a:spcBef>
                <a:spcPct val="0"/>
              </a:spcBef>
            </a:pPr>
            <a:endParaRPr lang="en-US" sz="2226">
              <a:solidFill>
                <a:srgbClr val="2A2B39"/>
              </a:solidFill>
              <a:latin typeface="Aristotelica Pro"/>
              <a:ea typeface="Aristotelica Pro"/>
              <a:cs typeface="Aristotelica Pro"/>
              <a:sym typeface="Aristotelica Pro"/>
            </a:endParaRPr>
          </a:p>
        </p:txBody>
      </p:sp>
      <p:grpSp>
        <p:nvGrpSpPr>
          <p:cNvPr id="64" name="Group 64"/>
          <p:cNvGrpSpPr/>
          <p:nvPr/>
        </p:nvGrpSpPr>
        <p:grpSpPr>
          <a:xfrm>
            <a:off x="13972790" y="1788940"/>
            <a:ext cx="4171366" cy="8233684"/>
            <a:chOff x="0" y="0"/>
            <a:chExt cx="1361953" cy="2688301"/>
          </a:xfrm>
        </p:grpSpPr>
        <p:sp>
          <p:nvSpPr>
            <p:cNvPr id="65" name="Freeform 65"/>
            <p:cNvSpPr/>
            <p:nvPr/>
          </p:nvSpPr>
          <p:spPr>
            <a:xfrm>
              <a:off x="0" y="0"/>
              <a:ext cx="1361953" cy="2688301"/>
            </a:xfrm>
            <a:custGeom>
              <a:avLst/>
              <a:gdLst/>
              <a:ahLst/>
              <a:cxnLst/>
              <a:rect l="l" t="t" r="r" b="b"/>
              <a:pathLst>
                <a:path w="1361953" h="2688301">
                  <a:moveTo>
                    <a:pt x="92798" y="0"/>
                  </a:moveTo>
                  <a:lnTo>
                    <a:pt x="1269154" y="0"/>
                  </a:lnTo>
                  <a:cubicBezTo>
                    <a:pt x="1320406" y="0"/>
                    <a:pt x="1361953" y="41547"/>
                    <a:pt x="1361953" y="92798"/>
                  </a:cubicBezTo>
                  <a:lnTo>
                    <a:pt x="1361953" y="2595503"/>
                  </a:lnTo>
                  <a:cubicBezTo>
                    <a:pt x="1361953" y="2620115"/>
                    <a:pt x="1352176" y="2643718"/>
                    <a:pt x="1334773" y="2661121"/>
                  </a:cubicBezTo>
                  <a:cubicBezTo>
                    <a:pt x="1317370" y="2678524"/>
                    <a:pt x="1293766" y="2688301"/>
                    <a:pt x="1269154" y="2688301"/>
                  </a:cubicBezTo>
                  <a:lnTo>
                    <a:pt x="92798" y="2688301"/>
                  </a:lnTo>
                  <a:cubicBezTo>
                    <a:pt x="68187" y="2688301"/>
                    <a:pt x="44583" y="2678524"/>
                    <a:pt x="27180" y="2661121"/>
                  </a:cubicBezTo>
                  <a:cubicBezTo>
                    <a:pt x="9777" y="2643718"/>
                    <a:pt x="0" y="2620115"/>
                    <a:pt x="0" y="2595503"/>
                  </a:cubicBezTo>
                  <a:lnTo>
                    <a:pt x="0" y="92798"/>
                  </a:lnTo>
                  <a:cubicBezTo>
                    <a:pt x="0" y="68187"/>
                    <a:pt x="9777" y="44583"/>
                    <a:pt x="27180" y="27180"/>
                  </a:cubicBezTo>
                  <a:cubicBezTo>
                    <a:pt x="44583" y="9777"/>
                    <a:pt x="68187" y="0"/>
                    <a:pt x="92798" y="0"/>
                  </a:cubicBezTo>
                  <a:close/>
                </a:path>
              </a:pathLst>
            </a:custGeom>
            <a:solidFill>
              <a:srgbClr val="5F259F"/>
            </a:solidFill>
          </p:spPr>
          <p:txBody>
            <a:bodyPr/>
            <a:lstStyle/>
            <a:p>
              <a:endParaRPr lang="en-IN"/>
            </a:p>
          </p:txBody>
        </p:sp>
        <p:sp>
          <p:nvSpPr>
            <p:cNvPr id="66" name="TextBox 66"/>
            <p:cNvSpPr txBox="1"/>
            <p:nvPr/>
          </p:nvSpPr>
          <p:spPr>
            <a:xfrm>
              <a:off x="0" y="-38100"/>
              <a:ext cx="1361953" cy="2726401"/>
            </a:xfrm>
            <a:prstGeom prst="rect">
              <a:avLst/>
            </a:prstGeom>
          </p:spPr>
          <p:txBody>
            <a:bodyPr lIns="40978" tIns="40978" rIns="40978" bIns="40978" rtlCol="0" anchor="ctr"/>
            <a:lstStyle/>
            <a:p>
              <a:pPr algn="ctr">
                <a:lnSpc>
                  <a:spcPts val="2659"/>
                </a:lnSpc>
                <a:spcBef>
                  <a:spcPct val="0"/>
                </a:spcBef>
              </a:pPr>
              <a:endParaRPr/>
            </a:p>
          </p:txBody>
        </p:sp>
      </p:grpSp>
      <p:sp>
        <p:nvSpPr>
          <p:cNvPr id="67" name="TextBox 67"/>
          <p:cNvSpPr txBox="1"/>
          <p:nvPr/>
        </p:nvSpPr>
        <p:spPr>
          <a:xfrm>
            <a:off x="14163290" y="1966427"/>
            <a:ext cx="3695005" cy="1153794"/>
          </a:xfrm>
          <a:prstGeom prst="rect">
            <a:avLst/>
          </a:prstGeom>
        </p:spPr>
        <p:txBody>
          <a:bodyPr lIns="0" tIns="0" rIns="0" bIns="0" rtlCol="0" anchor="t">
            <a:spAutoFit/>
          </a:bodyPr>
          <a:lstStyle/>
          <a:p>
            <a:pPr algn="ctr">
              <a:lnSpc>
                <a:spcPts val="3080"/>
              </a:lnSpc>
            </a:pPr>
            <a:r>
              <a:rPr lang="en-US" sz="2200" b="1">
                <a:solidFill>
                  <a:srgbClr val="FEFEFE"/>
                </a:solidFill>
                <a:latin typeface="Canva Sans Bold"/>
                <a:ea typeface="Canva Sans Bold"/>
                <a:cs typeface="Canva Sans Bold"/>
                <a:sym typeface="Canva Sans Bold"/>
              </a:rPr>
              <a:t>Technological Innovations and Sustainability</a:t>
            </a:r>
          </a:p>
          <a:p>
            <a:pPr algn="ctr">
              <a:lnSpc>
                <a:spcPts val="3080"/>
              </a:lnSpc>
            </a:pPr>
            <a:endParaRPr lang="en-US" sz="2200" b="1">
              <a:solidFill>
                <a:srgbClr val="FEFEFE"/>
              </a:solidFill>
              <a:latin typeface="Canva Sans Bold"/>
              <a:ea typeface="Canva Sans Bold"/>
              <a:cs typeface="Canva Sans Bold"/>
              <a:sym typeface="Canva Sans Bold"/>
            </a:endParaRPr>
          </a:p>
        </p:txBody>
      </p:sp>
      <p:sp>
        <p:nvSpPr>
          <p:cNvPr id="68" name="TextBox 68"/>
          <p:cNvSpPr txBox="1"/>
          <p:nvPr/>
        </p:nvSpPr>
        <p:spPr>
          <a:xfrm>
            <a:off x="14049657" y="2968956"/>
            <a:ext cx="3861774" cy="6657339"/>
          </a:xfrm>
          <a:prstGeom prst="rect">
            <a:avLst/>
          </a:prstGeom>
        </p:spPr>
        <p:txBody>
          <a:bodyPr lIns="0" tIns="0" rIns="0" bIns="0" rtlCol="0" anchor="t">
            <a:spAutoFit/>
          </a:bodyPr>
          <a:lstStyle/>
          <a:p>
            <a:pPr marL="410218" lvl="1" indent="-205109" algn="l">
              <a:lnSpc>
                <a:spcPts val="2660"/>
              </a:lnSpc>
              <a:buFont typeface="Arial"/>
              <a:buChar char="•"/>
            </a:pPr>
            <a:r>
              <a:rPr lang="en-US" sz="1900" b="1">
                <a:solidFill>
                  <a:srgbClr val="FFFFFF"/>
                </a:solidFill>
                <a:latin typeface="Inter Bold"/>
                <a:ea typeface="Inter Bold"/>
                <a:cs typeface="Inter Bold"/>
                <a:sym typeface="Inter Bold"/>
              </a:rPr>
              <a:t>AI-Driven Risk Engine: </a:t>
            </a:r>
            <a:r>
              <a:rPr lang="en-US" sz="1900">
                <a:solidFill>
                  <a:srgbClr val="FFFFFF"/>
                </a:solidFill>
                <a:latin typeface="Inter"/>
                <a:ea typeface="Inter"/>
                <a:cs typeface="Inter"/>
                <a:sym typeface="Inter"/>
              </a:rPr>
              <a:t>Uses ML to assess MSME risk based on industry, location, inventory, and past incidents.</a:t>
            </a:r>
          </a:p>
          <a:p>
            <a:pPr algn="l">
              <a:lnSpc>
                <a:spcPts val="2660"/>
              </a:lnSpc>
            </a:pPr>
            <a:endParaRPr lang="en-US" sz="1900">
              <a:solidFill>
                <a:srgbClr val="FFFFFF"/>
              </a:solidFill>
              <a:latin typeface="Inter"/>
              <a:ea typeface="Inter"/>
              <a:cs typeface="Inter"/>
              <a:sym typeface="Inter"/>
            </a:endParaRPr>
          </a:p>
          <a:p>
            <a:pPr marL="410218" lvl="1" indent="-205109" algn="l">
              <a:lnSpc>
                <a:spcPts val="2660"/>
              </a:lnSpc>
              <a:buFont typeface="Arial"/>
              <a:buChar char="•"/>
            </a:pPr>
            <a:r>
              <a:rPr lang="en-US" sz="1900" b="1">
                <a:solidFill>
                  <a:srgbClr val="FFFFFF"/>
                </a:solidFill>
                <a:latin typeface="Inter Bold"/>
                <a:ea typeface="Inter Bold"/>
                <a:cs typeface="Inter Bold"/>
                <a:sym typeface="Inter Bold"/>
              </a:rPr>
              <a:t>Smart Recommendation System: </a:t>
            </a:r>
            <a:r>
              <a:rPr lang="en-US" sz="1900">
                <a:solidFill>
                  <a:srgbClr val="FFFFFF"/>
                </a:solidFill>
                <a:latin typeface="Inter"/>
                <a:ea typeface="Inter"/>
                <a:cs typeface="Inter"/>
                <a:sym typeface="Inter"/>
              </a:rPr>
              <a:t>Matches MSMEs with the most relevant insurance policies using data-driven ranking.</a:t>
            </a:r>
          </a:p>
          <a:p>
            <a:pPr algn="l">
              <a:lnSpc>
                <a:spcPts val="2660"/>
              </a:lnSpc>
            </a:pPr>
            <a:endParaRPr lang="en-US" sz="1900">
              <a:solidFill>
                <a:srgbClr val="FFFFFF"/>
              </a:solidFill>
              <a:latin typeface="Inter"/>
              <a:ea typeface="Inter"/>
              <a:cs typeface="Inter"/>
              <a:sym typeface="Inter"/>
            </a:endParaRPr>
          </a:p>
          <a:p>
            <a:pPr marL="410218" lvl="1" indent="-205109" algn="l">
              <a:lnSpc>
                <a:spcPts val="2660"/>
              </a:lnSpc>
              <a:buFont typeface="Arial"/>
              <a:buChar char="•"/>
            </a:pPr>
            <a:r>
              <a:rPr lang="en-US" sz="1900" b="1">
                <a:solidFill>
                  <a:srgbClr val="FFFFFF"/>
                </a:solidFill>
                <a:latin typeface="Inter Bold"/>
                <a:ea typeface="Inter Bold"/>
                <a:cs typeface="Inter Bold"/>
                <a:sym typeface="Inter Bold"/>
              </a:rPr>
              <a:t>API-Based Insurer Integration: </a:t>
            </a:r>
            <a:r>
              <a:rPr lang="en-US" sz="1900">
                <a:solidFill>
                  <a:srgbClr val="FFFFFF"/>
                </a:solidFill>
                <a:latin typeface="Inter"/>
                <a:ea typeface="Inter"/>
                <a:cs typeface="Inter"/>
                <a:sym typeface="Inter"/>
              </a:rPr>
              <a:t>Enables instant premium calculation, policy issuance, and claim notifications.</a:t>
            </a:r>
          </a:p>
          <a:p>
            <a:pPr algn="l">
              <a:lnSpc>
                <a:spcPts val="2660"/>
              </a:lnSpc>
            </a:pPr>
            <a:endParaRPr lang="en-US" sz="1900">
              <a:solidFill>
                <a:srgbClr val="FFFFFF"/>
              </a:solidFill>
              <a:latin typeface="Inter"/>
              <a:ea typeface="Inter"/>
              <a:cs typeface="Inter"/>
              <a:sym typeface="Inter"/>
            </a:endParaRPr>
          </a:p>
          <a:p>
            <a:pPr marL="410218" lvl="1" indent="-205109" algn="l">
              <a:lnSpc>
                <a:spcPts val="2660"/>
              </a:lnSpc>
              <a:buFont typeface="Arial"/>
              <a:buChar char="•"/>
            </a:pPr>
            <a:r>
              <a:rPr lang="en-US" sz="1900" b="1">
                <a:solidFill>
                  <a:srgbClr val="FFFFFF"/>
                </a:solidFill>
                <a:latin typeface="Inter Bold"/>
                <a:ea typeface="Inter Bold"/>
                <a:cs typeface="Inter Bold"/>
                <a:sym typeface="Inter Bold"/>
              </a:rPr>
              <a:t>Sustainability Integration: </a:t>
            </a:r>
            <a:r>
              <a:rPr lang="en-US" sz="1900">
                <a:solidFill>
                  <a:srgbClr val="FFFFFF"/>
                </a:solidFill>
                <a:latin typeface="Inter"/>
                <a:ea typeface="Inter"/>
                <a:cs typeface="Inter"/>
                <a:sym typeface="Inter"/>
              </a:rPr>
              <a:t>Promotes financial resilience and climate risk awareness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58558" y="212318"/>
            <a:ext cx="11025708" cy="1784987"/>
          </a:xfrm>
          <a:prstGeom prst="rect">
            <a:avLst/>
          </a:prstGeom>
        </p:spPr>
        <p:txBody>
          <a:bodyPr lIns="0" tIns="0" rIns="0" bIns="0" rtlCol="0" anchor="t">
            <a:spAutoFit/>
          </a:bodyPr>
          <a:lstStyle/>
          <a:p>
            <a:pPr algn="ctr">
              <a:lnSpc>
                <a:spcPts val="7139"/>
              </a:lnSpc>
            </a:pPr>
            <a:r>
              <a:rPr lang="en-US" sz="5099">
                <a:solidFill>
                  <a:srgbClr val="512489"/>
                </a:solidFill>
                <a:latin typeface="League Spartan"/>
                <a:ea typeface="League Spartan"/>
                <a:cs typeface="League Spartan"/>
                <a:sym typeface="League Spartan"/>
              </a:rPr>
              <a:t>GANTT CHART - PHONEPE MSME </a:t>
            </a:r>
          </a:p>
          <a:p>
            <a:pPr algn="ctr">
              <a:lnSpc>
                <a:spcPts val="7139"/>
              </a:lnSpc>
              <a:spcBef>
                <a:spcPct val="0"/>
              </a:spcBef>
            </a:pPr>
            <a:r>
              <a:rPr lang="en-US" sz="5099">
                <a:solidFill>
                  <a:srgbClr val="512489"/>
                </a:solidFill>
                <a:latin typeface="League Spartan"/>
                <a:ea typeface="League Spartan"/>
                <a:cs typeface="League Spartan"/>
                <a:sym typeface="League Spartan"/>
              </a:rPr>
              <a:t>INSURANCE ROADMAP</a:t>
            </a:r>
          </a:p>
        </p:txBody>
      </p:sp>
      <p:sp>
        <p:nvSpPr>
          <p:cNvPr id="3" name="Freeform 3"/>
          <p:cNvSpPr/>
          <p:nvPr/>
        </p:nvSpPr>
        <p:spPr>
          <a:xfrm>
            <a:off x="-3470610" y="-3780313"/>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10800000">
            <a:off x="13565046" y="7638167"/>
            <a:ext cx="6336379" cy="4192764"/>
          </a:xfrm>
          <a:custGeom>
            <a:avLst/>
            <a:gdLst/>
            <a:ahLst/>
            <a:cxnLst/>
            <a:rect l="l" t="t" r="r" b="b"/>
            <a:pathLst>
              <a:path w="6336379" h="4192764">
                <a:moveTo>
                  <a:pt x="0" y="0"/>
                </a:moveTo>
                <a:lnTo>
                  <a:pt x="6336379" y="0"/>
                </a:lnTo>
                <a:lnTo>
                  <a:pt x="6336379" y="4192764"/>
                </a:lnTo>
                <a:lnTo>
                  <a:pt x="0" y="4192764"/>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212810" y="1997306"/>
            <a:ext cx="17862379" cy="8289694"/>
          </a:xfrm>
          <a:custGeom>
            <a:avLst/>
            <a:gdLst/>
            <a:ahLst/>
            <a:cxnLst/>
            <a:rect l="l" t="t" r="r" b="b"/>
            <a:pathLst>
              <a:path w="17862379" h="8289694">
                <a:moveTo>
                  <a:pt x="0" y="0"/>
                </a:moveTo>
                <a:lnTo>
                  <a:pt x="17862380" y="0"/>
                </a:lnTo>
                <a:lnTo>
                  <a:pt x="17862380" y="8289694"/>
                </a:lnTo>
                <a:lnTo>
                  <a:pt x="0" y="8289694"/>
                </a:lnTo>
                <a:lnTo>
                  <a:pt x="0" y="0"/>
                </a:lnTo>
                <a:close/>
              </a:path>
            </a:pathLst>
          </a:custGeom>
          <a:blipFill>
            <a:blip r:embed="rId4"/>
            <a:stretch>
              <a:fillRect t="-3159"/>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206570" y="3844597"/>
            <a:ext cx="685539" cy="645628"/>
            <a:chOff x="0" y="0"/>
            <a:chExt cx="256284" cy="241364"/>
          </a:xfrm>
        </p:grpSpPr>
        <p:sp>
          <p:nvSpPr>
            <p:cNvPr id="4" name="Freeform 4"/>
            <p:cNvSpPr/>
            <p:nvPr/>
          </p:nvSpPr>
          <p:spPr>
            <a:xfrm>
              <a:off x="0" y="0"/>
              <a:ext cx="256284" cy="241364"/>
            </a:xfrm>
            <a:custGeom>
              <a:avLst/>
              <a:gdLst/>
              <a:ahLst/>
              <a:cxnLst/>
              <a:rect l="l" t="t" r="r" b="b"/>
              <a:pathLst>
                <a:path w="256284" h="241364">
                  <a:moveTo>
                    <a:pt x="120682" y="0"/>
                  </a:moveTo>
                  <a:lnTo>
                    <a:pt x="135602" y="0"/>
                  </a:lnTo>
                  <a:cubicBezTo>
                    <a:pt x="167609" y="0"/>
                    <a:pt x="198305" y="12715"/>
                    <a:pt x="220937" y="35347"/>
                  </a:cubicBezTo>
                  <a:cubicBezTo>
                    <a:pt x="243570" y="57979"/>
                    <a:pt x="256284" y="88675"/>
                    <a:pt x="256284" y="120682"/>
                  </a:cubicBezTo>
                  <a:lnTo>
                    <a:pt x="256284" y="120682"/>
                  </a:lnTo>
                  <a:cubicBezTo>
                    <a:pt x="256284" y="152689"/>
                    <a:pt x="243570" y="183385"/>
                    <a:pt x="220937" y="206017"/>
                  </a:cubicBezTo>
                  <a:cubicBezTo>
                    <a:pt x="198305" y="228649"/>
                    <a:pt x="167609" y="241364"/>
                    <a:pt x="135602" y="241364"/>
                  </a:cubicBezTo>
                  <a:lnTo>
                    <a:pt x="120682" y="241364"/>
                  </a:lnTo>
                  <a:cubicBezTo>
                    <a:pt x="88675" y="241364"/>
                    <a:pt x="57979" y="228649"/>
                    <a:pt x="35347" y="206017"/>
                  </a:cubicBezTo>
                  <a:cubicBezTo>
                    <a:pt x="12715" y="183385"/>
                    <a:pt x="0" y="152689"/>
                    <a:pt x="0" y="120682"/>
                  </a:cubicBezTo>
                  <a:lnTo>
                    <a:pt x="0" y="120682"/>
                  </a:lnTo>
                  <a:cubicBezTo>
                    <a:pt x="0" y="88675"/>
                    <a:pt x="12715" y="57979"/>
                    <a:pt x="35347" y="35347"/>
                  </a:cubicBezTo>
                  <a:cubicBezTo>
                    <a:pt x="57979" y="12715"/>
                    <a:pt x="88675" y="0"/>
                    <a:pt x="120682" y="0"/>
                  </a:cubicBezTo>
                  <a:close/>
                </a:path>
              </a:pathLst>
            </a:custGeom>
            <a:solidFill>
              <a:srgbClr val="FC6736"/>
            </a:solidFill>
          </p:spPr>
          <p:txBody>
            <a:bodyPr/>
            <a:lstStyle/>
            <a:p>
              <a:endParaRPr lang="en-IN"/>
            </a:p>
          </p:txBody>
        </p:sp>
        <p:sp>
          <p:nvSpPr>
            <p:cNvPr id="5" name="TextBox 5"/>
            <p:cNvSpPr txBox="1"/>
            <p:nvPr/>
          </p:nvSpPr>
          <p:spPr>
            <a:xfrm>
              <a:off x="0" y="19050"/>
              <a:ext cx="256284" cy="222314"/>
            </a:xfrm>
            <a:prstGeom prst="rect">
              <a:avLst/>
            </a:prstGeom>
          </p:spPr>
          <p:txBody>
            <a:bodyPr lIns="50800" tIns="50800" rIns="50800" bIns="50800" rtlCol="0" anchor="ctr"/>
            <a:lstStyle/>
            <a:p>
              <a:pPr algn="ctr">
                <a:lnSpc>
                  <a:spcPts val="2674"/>
                </a:lnSpc>
              </a:pPr>
              <a:endParaRPr/>
            </a:p>
          </p:txBody>
        </p:sp>
      </p:grpSp>
      <p:grpSp>
        <p:nvGrpSpPr>
          <p:cNvPr id="6" name="Group 6"/>
          <p:cNvGrpSpPr/>
          <p:nvPr/>
        </p:nvGrpSpPr>
        <p:grpSpPr>
          <a:xfrm>
            <a:off x="221776" y="5166730"/>
            <a:ext cx="685539" cy="645628"/>
            <a:chOff x="0" y="0"/>
            <a:chExt cx="256284" cy="241364"/>
          </a:xfrm>
        </p:grpSpPr>
        <p:sp>
          <p:nvSpPr>
            <p:cNvPr id="7" name="Freeform 7"/>
            <p:cNvSpPr/>
            <p:nvPr/>
          </p:nvSpPr>
          <p:spPr>
            <a:xfrm>
              <a:off x="0" y="0"/>
              <a:ext cx="256284" cy="241364"/>
            </a:xfrm>
            <a:custGeom>
              <a:avLst/>
              <a:gdLst/>
              <a:ahLst/>
              <a:cxnLst/>
              <a:rect l="l" t="t" r="r" b="b"/>
              <a:pathLst>
                <a:path w="256284" h="241364">
                  <a:moveTo>
                    <a:pt x="120682" y="0"/>
                  </a:moveTo>
                  <a:lnTo>
                    <a:pt x="135602" y="0"/>
                  </a:lnTo>
                  <a:cubicBezTo>
                    <a:pt x="167609" y="0"/>
                    <a:pt x="198305" y="12715"/>
                    <a:pt x="220937" y="35347"/>
                  </a:cubicBezTo>
                  <a:cubicBezTo>
                    <a:pt x="243570" y="57979"/>
                    <a:pt x="256284" y="88675"/>
                    <a:pt x="256284" y="120682"/>
                  </a:cubicBezTo>
                  <a:lnTo>
                    <a:pt x="256284" y="120682"/>
                  </a:lnTo>
                  <a:cubicBezTo>
                    <a:pt x="256284" y="152689"/>
                    <a:pt x="243570" y="183385"/>
                    <a:pt x="220937" y="206017"/>
                  </a:cubicBezTo>
                  <a:cubicBezTo>
                    <a:pt x="198305" y="228649"/>
                    <a:pt x="167609" y="241364"/>
                    <a:pt x="135602" y="241364"/>
                  </a:cubicBezTo>
                  <a:lnTo>
                    <a:pt x="120682" y="241364"/>
                  </a:lnTo>
                  <a:cubicBezTo>
                    <a:pt x="88675" y="241364"/>
                    <a:pt x="57979" y="228649"/>
                    <a:pt x="35347" y="206017"/>
                  </a:cubicBezTo>
                  <a:cubicBezTo>
                    <a:pt x="12715" y="183385"/>
                    <a:pt x="0" y="152689"/>
                    <a:pt x="0" y="120682"/>
                  </a:cubicBezTo>
                  <a:lnTo>
                    <a:pt x="0" y="120682"/>
                  </a:lnTo>
                  <a:cubicBezTo>
                    <a:pt x="0" y="88675"/>
                    <a:pt x="12715" y="57979"/>
                    <a:pt x="35347" y="35347"/>
                  </a:cubicBezTo>
                  <a:cubicBezTo>
                    <a:pt x="57979" y="12715"/>
                    <a:pt x="88675" y="0"/>
                    <a:pt x="120682" y="0"/>
                  </a:cubicBezTo>
                  <a:close/>
                </a:path>
              </a:pathLst>
            </a:custGeom>
            <a:solidFill>
              <a:srgbClr val="FC6736"/>
            </a:solidFill>
          </p:spPr>
          <p:txBody>
            <a:bodyPr/>
            <a:lstStyle/>
            <a:p>
              <a:endParaRPr lang="en-IN"/>
            </a:p>
          </p:txBody>
        </p:sp>
        <p:sp>
          <p:nvSpPr>
            <p:cNvPr id="8" name="TextBox 8"/>
            <p:cNvSpPr txBox="1"/>
            <p:nvPr/>
          </p:nvSpPr>
          <p:spPr>
            <a:xfrm>
              <a:off x="0" y="19050"/>
              <a:ext cx="256284" cy="222314"/>
            </a:xfrm>
            <a:prstGeom prst="rect">
              <a:avLst/>
            </a:prstGeom>
          </p:spPr>
          <p:txBody>
            <a:bodyPr lIns="50800" tIns="50800" rIns="50800" bIns="50800" rtlCol="0" anchor="ctr"/>
            <a:lstStyle/>
            <a:p>
              <a:pPr algn="ctr">
                <a:lnSpc>
                  <a:spcPts val="2674"/>
                </a:lnSpc>
              </a:pPr>
              <a:endParaRPr/>
            </a:p>
          </p:txBody>
        </p:sp>
      </p:grpSp>
      <p:grpSp>
        <p:nvGrpSpPr>
          <p:cNvPr id="9" name="Group 9"/>
          <p:cNvGrpSpPr/>
          <p:nvPr/>
        </p:nvGrpSpPr>
        <p:grpSpPr>
          <a:xfrm>
            <a:off x="221776" y="6488863"/>
            <a:ext cx="685539" cy="645628"/>
            <a:chOff x="0" y="0"/>
            <a:chExt cx="256284" cy="241364"/>
          </a:xfrm>
        </p:grpSpPr>
        <p:sp>
          <p:nvSpPr>
            <p:cNvPr id="10" name="Freeform 10"/>
            <p:cNvSpPr/>
            <p:nvPr/>
          </p:nvSpPr>
          <p:spPr>
            <a:xfrm>
              <a:off x="0" y="0"/>
              <a:ext cx="256284" cy="241364"/>
            </a:xfrm>
            <a:custGeom>
              <a:avLst/>
              <a:gdLst/>
              <a:ahLst/>
              <a:cxnLst/>
              <a:rect l="l" t="t" r="r" b="b"/>
              <a:pathLst>
                <a:path w="256284" h="241364">
                  <a:moveTo>
                    <a:pt x="120682" y="0"/>
                  </a:moveTo>
                  <a:lnTo>
                    <a:pt x="135602" y="0"/>
                  </a:lnTo>
                  <a:cubicBezTo>
                    <a:pt x="167609" y="0"/>
                    <a:pt x="198305" y="12715"/>
                    <a:pt x="220937" y="35347"/>
                  </a:cubicBezTo>
                  <a:cubicBezTo>
                    <a:pt x="243570" y="57979"/>
                    <a:pt x="256284" y="88675"/>
                    <a:pt x="256284" y="120682"/>
                  </a:cubicBezTo>
                  <a:lnTo>
                    <a:pt x="256284" y="120682"/>
                  </a:lnTo>
                  <a:cubicBezTo>
                    <a:pt x="256284" y="152689"/>
                    <a:pt x="243570" y="183385"/>
                    <a:pt x="220937" y="206017"/>
                  </a:cubicBezTo>
                  <a:cubicBezTo>
                    <a:pt x="198305" y="228649"/>
                    <a:pt x="167609" y="241364"/>
                    <a:pt x="135602" y="241364"/>
                  </a:cubicBezTo>
                  <a:lnTo>
                    <a:pt x="120682" y="241364"/>
                  </a:lnTo>
                  <a:cubicBezTo>
                    <a:pt x="88675" y="241364"/>
                    <a:pt x="57979" y="228649"/>
                    <a:pt x="35347" y="206017"/>
                  </a:cubicBezTo>
                  <a:cubicBezTo>
                    <a:pt x="12715" y="183385"/>
                    <a:pt x="0" y="152689"/>
                    <a:pt x="0" y="120682"/>
                  </a:cubicBezTo>
                  <a:lnTo>
                    <a:pt x="0" y="120682"/>
                  </a:lnTo>
                  <a:cubicBezTo>
                    <a:pt x="0" y="88675"/>
                    <a:pt x="12715" y="57979"/>
                    <a:pt x="35347" y="35347"/>
                  </a:cubicBezTo>
                  <a:cubicBezTo>
                    <a:pt x="57979" y="12715"/>
                    <a:pt x="88675" y="0"/>
                    <a:pt x="120682" y="0"/>
                  </a:cubicBezTo>
                  <a:close/>
                </a:path>
              </a:pathLst>
            </a:custGeom>
            <a:solidFill>
              <a:srgbClr val="FC6736"/>
            </a:solidFill>
          </p:spPr>
          <p:txBody>
            <a:bodyPr/>
            <a:lstStyle/>
            <a:p>
              <a:endParaRPr lang="en-IN"/>
            </a:p>
          </p:txBody>
        </p:sp>
        <p:sp>
          <p:nvSpPr>
            <p:cNvPr id="11" name="TextBox 11"/>
            <p:cNvSpPr txBox="1"/>
            <p:nvPr/>
          </p:nvSpPr>
          <p:spPr>
            <a:xfrm>
              <a:off x="0" y="19050"/>
              <a:ext cx="256284" cy="222314"/>
            </a:xfrm>
            <a:prstGeom prst="rect">
              <a:avLst/>
            </a:prstGeom>
          </p:spPr>
          <p:txBody>
            <a:bodyPr lIns="50800" tIns="50800" rIns="50800" bIns="50800" rtlCol="0" anchor="ctr"/>
            <a:lstStyle/>
            <a:p>
              <a:pPr algn="ctr">
                <a:lnSpc>
                  <a:spcPts val="2674"/>
                </a:lnSpc>
              </a:pPr>
              <a:endParaRPr/>
            </a:p>
          </p:txBody>
        </p:sp>
      </p:grpSp>
      <p:grpSp>
        <p:nvGrpSpPr>
          <p:cNvPr id="12" name="Group 12"/>
          <p:cNvGrpSpPr/>
          <p:nvPr/>
        </p:nvGrpSpPr>
        <p:grpSpPr>
          <a:xfrm>
            <a:off x="221776" y="7848865"/>
            <a:ext cx="685539" cy="645628"/>
            <a:chOff x="0" y="0"/>
            <a:chExt cx="256284" cy="241364"/>
          </a:xfrm>
        </p:grpSpPr>
        <p:sp>
          <p:nvSpPr>
            <p:cNvPr id="13" name="Freeform 13"/>
            <p:cNvSpPr/>
            <p:nvPr/>
          </p:nvSpPr>
          <p:spPr>
            <a:xfrm>
              <a:off x="0" y="0"/>
              <a:ext cx="256284" cy="241364"/>
            </a:xfrm>
            <a:custGeom>
              <a:avLst/>
              <a:gdLst/>
              <a:ahLst/>
              <a:cxnLst/>
              <a:rect l="l" t="t" r="r" b="b"/>
              <a:pathLst>
                <a:path w="256284" h="241364">
                  <a:moveTo>
                    <a:pt x="120682" y="0"/>
                  </a:moveTo>
                  <a:lnTo>
                    <a:pt x="135602" y="0"/>
                  </a:lnTo>
                  <a:cubicBezTo>
                    <a:pt x="167609" y="0"/>
                    <a:pt x="198305" y="12715"/>
                    <a:pt x="220937" y="35347"/>
                  </a:cubicBezTo>
                  <a:cubicBezTo>
                    <a:pt x="243570" y="57979"/>
                    <a:pt x="256284" y="88675"/>
                    <a:pt x="256284" y="120682"/>
                  </a:cubicBezTo>
                  <a:lnTo>
                    <a:pt x="256284" y="120682"/>
                  </a:lnTo>
                  <a:cubicBezTo>
                    <a:pt x="256284" y="152689"/>
                    <a:pt x="243570" y="183385"/>
                    <a:pt x="220937" y="206017"/>
                  </a:cubicBezTo>
                  <a:cubicBezTo>
                    <a:pt x="198305" y="228649"/>
                    <a:pt x="167609" y="241364"/>
                    <a:pt x="135602" y="241364"/>
                  </a:cubicBezTo>
                  <a:lnTo>
                    <a:pt x="120682" y="241364"/>
                  </a:lnTo>
                  <a:cubicBezTo>
                    <a:pt x="88675" y="241364"/>
                    <a:pt x="57979" y="228649"/>
                    <a:pt x="35347" y="206017"/>
                  </a:cubicBezTo>
                  <a:cubicBezTo>
                    <a:pt x="12715" y="183385"/>
                    <a:pt x="0" y="152689"/>
                    <a:pt x="0" y="120682"/>
                  </a:cubicBezTo>
                  <a:lnTo>
                    <a:pt x="0" y="120682"/>
                  </a:lnTo>
                  <a:cubicBezTo>
                    <a:pt x="0" y="88675"/>
                    <a:pt x="12715" y="57979"/>
                    <a:pt x="35347" y="35347"/>
                  </a:cubicBezTo>
                  <a:cubicBezTo>
                    <a:pt x="57979" y="12715"/>
                    <a:pt x="88675" y="0"/>
                    <a:pt x="120682" y="0"/>
                  </a:cubicBezTo>
                  <a:close/>
                </a:path>
              </a:pathLst>
            </a:custGeom>
            <a:solidFill>
              <a:srgbClr val="FC6736"/>
            </a:solidFill>
          </p:spPr>
          <p:txBody>
            <a:bodyPr/>
            <a:lstStyle/>
            <a:p>
              <a:endParaRPr lang="en-IN"/>
            </a:p>
          </p:txBody>
        </p:sp>
        <p:sp>
          <p:nvSpPr>
            <p:cNvPr id="14" name="TextBox 14"/>
            <p:cNvSpPr txBox="1"/>
            <p:nvPr/>
          </p:nvSpPr>
          <p:spPr>
            <a:xfrm>
              <a:off x="0" y="19050"/>
              <a:ext cx="256284" cy="222314"/>
            </a:xfrm>
            <a:prstGeom prst="rect">
              <a:avLst/>
            </a:prstGeom>
          </p:spPr>
          <p:txBody>
            <a:bodyPr lIns="50800" tIns="50800" rIns="50800" bIns="50800" rtlCol="0" anchor="ctr"/>
            <a:lstStyle/>
            <a:p>
              <a:pPr algn="ctr">
                <a:lnSpc>
                  <a:spcPts val="2674"/>
                </a:lnSpc>
              </a:pPr>
              <a:endParaRPr/>
            </a:p>
          </p:txBody>
        </p:sp>
      </p:grpSp>
      <p:grpSp>
        <p:nvGrpSpPr>
          <p:cNvPr id="15" name="Group 15"/>
          <p:cNvGrpSpPr/>
          <p:nvPr/>
        </p:nvGrpSpPr>
        <p:grpSpPr>
          <a:xfrm>
            <a:off x="258060" y="9314822"/>
            <a:ext cx="685539" cy="645628"/>
            <a:chOff x="0" y="0"/>
            <a:chExt cx="256284" cy="241364"/>
          </a:xfrm>
        </p:grpSpPr>
        <p:sp>
          <p:nvSpPr>
            <p:cNvPr id="16" name="Freeform 16"/>
            <p:cNvSpPr/>
            <p:nvPr/>
          </p:nvSpPr>
          <p:spPr>
            <a:xfrm>
              <a:off x="0" y="0"/>
              <a:ext cx="256284" cy="241364"/>
            </a:xfrm>
            <a:custGeom>
              <a:avLst/>
              <a:gdLst/>
              <a:ahLst/>
              <a:cxnLst/>
              <a:rect l="l" t="t" r="r" b="b"/>
              <a:pathLst>
                <a:path w="256284" h="241364">
                  <a:moveTo>
                    <a:pt x="120682" y="0"/>
                  </a:moveTo>
                  <a:lnTo>
                    <a:pt x="135602" y="0"/>
                  </a:lnTo>
                  <a:cubicBezTo>
                    <a:pt x="167609" y="0"/>
                    <a:pt x="198305" y="12715"/>
                    <a:pt x="220937" y="35347"/>
                  </a:cubicBezTo>
                  <a:cubicBezTo>
                    <a:pt x="243570" y="57979"/>
                    <a:pt x="256284" y="88675"/>
                    <a:pt x="256284" y="120682"/>
                  </a:cubicBezTo>
                  <a:lnTo>
                    <a:pt x="256284" y="120682"/>
                  </a:lnTo>
                  <a:cubicBezTo>
                    <a:pt x="256284" y="152689"/>
                    <a:pt x="243570" y="183385"/>
                    <a:pt x="220937" y="206017"/>
                  </a:cubicBezTo>
                  <a:cubicBezTo>
                    <a:pt x="198305" y="228649"/>
                    <a:pt x="167609" y="241364"/>
                    <a:pt x="135602" y="241364"/>
                  </a:cubicBezTo>
                  <a:lnTo>
                    <a:pt x="120682" y="241364"/>
                  </a:lnTo>
                  <a:cubicBezTo>
                    <a:pt x="88675" y="241364"/>
                    <a:pt x="57979" y="228649"/>
                    <a:pt x="35347" y="206017"/>
                  </a:cubicBezTo>
                  <a:cubicBezTo>
                    <a:pt x="12715" y="183385"/>
                    <a:pt x="0" y="152689"/>
                    <a:pt x="0" y="120682"/>
                  </a:cubicBezTo>
                  <a:lnTo>
                    <a:pt x="0" y="120682"/>
                  </a:lnTo>
                  <a:cubicBezTo>
                    <a:pt x="0" y="88675"/>
                    <a:pt x="12715" y="57979"/>
                    <a:pt x="35347" y="35347"/>
                  </a:cubicBezTo>
                  <a:cubicBezTo>
                    <a:pt x="57979" y="12715"/>
                    <a:pt x="88675" y="0"/>
                    <a:pt x="120682" y="0"/>
                  </a:cubicBezTo>
                  <a:close/>
                </a:path>
              </a:pathLst>
            </a:custGeom>
            <a:solidFill>
              <a:srgbClr val="FC6736"/>
            </a:solidFill>
          </p:spPr>
          <p:txBody>
            <a:bodyPr/>
            <a:lstStyle/>
            <a:p>
              <a:endParaRPr lang="en-IN"/>
            </a:p>
          </p:txBody>
        </p:sp>
        <p:sp>
          <p:nvSpPr>
            <p:cNvPr id="17" name="TextBox 17"/>
            <p:cNvSpPr txBox="1"/>
            <p:nvPr/>
          </p:nvSpPr>
          <p:spPr>
            <a:xfrm>
              <a:off x="0" y="19050"/>
              <a:ext cx="256284" cy="222314"/>
            </a:xfrm>
            <a:prstGeom prst="rect">
              <a:avLst/>
            </a:prstGeom>
          </p:spPr>
          <p:txBody>
            <a:bodyPr lIns="50800" tIns="50800" rIns="50800" bIns="50800" rtlCol="0" anchor="ctr"/>
            <a:lstStyle/>
            <a:p>
              <a:pPr algn="ctr">
                <a:lnSpc>
                  <a:spcPts val="2781"/>
                </a:lnSpc>
              </a:pPr>
              <a:endParaRPr/>
            </a:p>
          </p:txBody>
        </p:sp>
      </p:grpSp>
      <p:sp>
        <p:nvSpPr>
          <p:cNvPr id="18" name="Freeform 18"/>
          <p:cNvSpPr/>
          <p:nvPr/>
        </p:nvSpPr>
        <p:spPr>
          <a:xfrm>
            <a:off x="8856349" y="2569588"/>
            <a:ext cx="9431651" cy="8291654"/>
          </a:xfrm>
          <a:custGeom>
            <a:avLst/>
            <a:gdLst/>
            <a:ahLst/>
            <a:cxnLst/>
            <a:rect l="l" t="t" r="r" b="b"/>
            <a:pathLst>
              <a:path w="9431651" h="8291654">
                <a:moveTo>
                  <a:pt x="0" y="0"/>
                </a:moveTo>
                <a:lnTo>
                  <a:pt x="9431651" y="0"/>
                </a:lnTo>
                <a:lnTo>
                  <a:pt x="9431651" y="8291653"/>
                </a:lnTo>
                <a:lnTo>
                  <a:pt x="0" y="8291653"/>
                </a:lnTo>
                <a:lnTo>
                  <a:pt x="0" y="0"/>
                </a:lnTo>
                <a:close/>
              </a:path>
            </a:pathLst>
          </a:custGeom>
          <a:blipFill>
            <a:blip r:embed="rId3"/>
            <a:stretch>
              <a:fillRect l="-5218" r="-4136"/>
            </a:stretch>
          </a:blipFill>
        </p:spPr>
        <p:txBody>
          <a:bodyPr/>
          <a:lstStyle/>
          <a:p>
            <a:endParaRPr lang="en-IN"/>
          </a:p>
        </p:txBody>
      </p:sp>
      <p:sp>
        <p:nvSpPr>
          <p:cNvPr id="19" name="TextBox 19"/>
          <p:cNvSpPr txBox="1"/>
          <p:nvPr/>
        </p:nvSpPr>
        <p:spPr>
          <a:xfrm>
            <a:off x="297849" y="595054"/>
            <a:ext cx="8773710" cy="2204433"/>
          </a:xfrm>
          <a:prstGeom prst="rect">
            <a:avLst/>
          </a:prstGeom>
        </p:spPr>
        <p:txBody>
          <a:bodyPr lIns="0" tIns="0" rIns="0" bIns="0" rtlCol="0" anchor="t">
            <a:spAutoFit/>
          </a:bodyPr>
          <a:lstStyle/>
          <a:p>
            <a:pPr algn="l">
              <a:lnSpc>
                <a:spcPts val="5573"/>
              </a:lnSpc>
            </a:pPr>
            <a:r>
              <a:rPr lang="en-US" sz="6796">
                <a:solidFill>
                  <a:srgbClr val="512489"/>
                </a:solidFill>
                <a:latin typeface="Archivo Black"/>
                <a:ea typeface="Archivo Black"/>
                <a:cs typeface="Archivo Black"/>
                <a:sym typeface="Archivo Black"/>
              </a:rPr>
              <a:t>PRODUCT VALUE PROPOSITION &amp; POSITIONING</a:t>
            </a:r>
          </a:p>
        </p:txBody>
      </p:sp>
      <p:sp>
        <p:nvSpPr>
          <p:cNvPr id="20" name="TextBox 20"/>
          <p:cNvSpPr txBox="1"/>
          <p:nvPr/>
        </p:nvSpPr>
        <p:spPr>
          <a:xfrm>
            <a:off x="7842672" y="594368"/>
            <a:ext cx="6417229" cy="327194"/>
          </a:xfrm>
          <a:prstGeom prst="rect">
            <a:avLst/>
          </a:prstGeom>
        </p:spPr>
        <p:txBody>
          <a:bodyPr lIns="0" tIns="0" rIns="0" bIns="0" rtlCol="0" anchor="t">
            <a:spAutoFit/>
          </a:bodyPr>
          <a:lstStyle/>
          <a:p>
            <a:pPr algn="l">
              <a:lnSpc>
                <a:spcPts val="2472"/>
              </a:lnSpc>
              <a:spcBef>
                <a:spcPct val="0"/>
              </a:spcBef>
            </a:pPr>
            <a:endParaRPr/>
          </a:p>
        </p:txBody>
      </p:sp>
      <p:sp>
        <p:nvSpPr>
          <p:cNvPr id="21" name="TextBox 21"/>
          <p:cNvSpPr txBox="1"/>
          <p:nvPr/>
        </p:nvSpPr>
        <p:spPr>
          <a:xfrm>
            <a:off x="155080" y="3892222"/>
            <a:ext cx="788518" cy="555828"/>
          </a:xfrm>
          <a:prstGeom prst="rect">
            <a:avLst/>
          </a:prstGeom>
        </p:spPr>
        <p:txBody>
          <a:bodyPr lIns="0" tIns="0" rIns="0" bIns="0" rtlCol="0" anchor="t">
            <a:spAutoFit/>
          </a:bodyPr>
          <a:lstStyle/>
          <a:p>
            <a:pPr algn="ctr">
              <a:lnSpc>
                <a:spcPts val="4286"/>
              </a:lnSpc>
              <a:spcBef>
                <a:spcPct val="0"/>
              </a:spcBef>
            </a:pPr>
            <a:r>
              <a:rPr lang="en-US" sz="4006">
                <a:solidFill>
                  <a:srgbClr val="000000"/>
                </a:solidFill>
                <a:latin typeface="Archivo Black"/>
                <a:ea typeface="Archivo Black"/>
                <a:cs typeface="Archivo Black"/>
                <a:sym typeface="Archivo Black"/>
              </a:rPr>
              <a:t>1</a:t>
            </a:r>
          </a:p>
        </p:txBody>
      </p:sp>
      <p:sp>
        <p:nvSpPr>
          <p:cNvPr id="22" name="TextBox 22"/>
          <p:cNvSpPr txBox="1"/>
          <p:nvPr/>
        </p:nvSpPr>
        <p:spPr>
          <a:xfrm>
            <a:off x="170286" y="5214355"/>
            <a:ext cx="788518" cy="555828"/>
          </a:xfrm>
          <a:prstGeom prst="rect">
            <a:avLst/>
          </a:prstGeom>
        </p:spPr>
        <p:txBody>
          <a:bodyPr lIns="0" tIns="0" rIns="0" bIns="0" rtlCol="0" anchor="t">
            <a:spAutoFit/>
          </a:bodyPr>
          <a:lstStyle/>
          <a:p>
            <a:pPr algn="ctr">
              <a:lnSpc>
                <a:spcPts val="4286"/>
              </a:lnSpc>
              <a:spcBef>
                <a:spcPct val="0"/>
              </a:spcBef>
            </a:pPr>
            <a:r>
              <a:rPr lang="en-US" sz="4006">
                <a:solidFill>
                  <a:srgbClr val="000000"/>
                </a:solidFill>
                <a:latin typeface="Archivo Black"/>
                <a:ea typeface="Archivo Black"/>
                <a:cs typeface="Archivo Black"/>
                <a:sym typeface="Archivo Black"/>
              </a:rPr>
              <a:t>2</a:t>
            </a:r>
          </a:p>
        </p:txBody>
      </p:sp>
      <p:sp>
        <p:nvSpPr>
          <p:cNvPr id="23" name="TextBox 23"/>
          <p:cNvSpPr txBox="1"/>
          <p:nvPr/>
        </p:nvSpPr>
        <p:spPr>
          <a:xfrm>
            <a:off x="170286" y="6536488"/>
            <a:ext cx="788518" cy="555828"/>
          </a:xfrm>
          <a:prstGeom prst="rect">
            <a:avLst/>
          </a:prstGeom>
        </p:spPr>
        <p:txBody>
          <a:bodyPr lIns="0" tIns="0" rIns="0" bIns="0" rtlCol="0" anchor="t">
            <a:spAutoFit/>
          </a:bodyPr>
          <a:lstStyle/>
          <a:p>
            <a:pPr algn="ctr">
              <a:lnSpc>
                <a:spcPts val="4286"/>
              </a:lnSpc>
              <a:spcBef>
                <a:spcPct val="0"/>
              </a:spcBef>
            </a:pPr>
            <a:r>
              <a:rPr lang="en-US" sz="4006">
                <a:solidFill>
                  <a:srgbClr val="000000"/>
                </a:solidFill>
                <a:latin typeface="Archivo Black"/>
                <a:ea typeface="Archivo Black"/>
                <a:cs typeface="Archivo Black"/>
                <a:sym typeface="Archivo Black"/>
              </a:rPr>
              <a:t>3</a:t>
            </a:r>
          </a:p>
        </p:txBody>
      </p:sp>
      <p:sp>
        <p:nvSpPr>
          <p:cNvPr id="24" name="TextBox 24"/>
          <p:cNvSpPr txBox="1"/>
          <p:nvPr/>
        </p:nvSpPr>
        <p:spPr>
          <a:xfrm>
            <a:off x="155080" y="7938665"/>
            <a:ext cx="788518" cy="555828"/>
          </a:xfrm>
          <a:prstGeom prst="rect">
            <a:avLst/>
          </a:prstGeom>
        </p:spPr>
        <p:txBody>
          <a:bodyPr lIns="0" tIns="0" rIns="0" bIns="0" rtlCol="0" anchor="t">
            <a:spAutoFit/>
          </a:bodyPr>
          <a:lstStyle/>
          <a:p>
            <a:pPr algn="ctr">
              <a:lnSpc>
                <a:spcPts val="4286"/>
              </a:lnSpc>
              <a:spcBef>
                <a:spcPct val="0"/>
              </a:spcBef>
            </a:pPr>
            <a:r>
              <a:rPr lang="en-US" sz="4006">
                <a:solidFill>
                  <a:srgbClr val="000000"/>
                </a:solidFill>
                <a:latin typeface="Archivo Black"/>
                <a:ea typeface="Archivo Black"/>
                <a:cs typeface="Archivo Black"/>
                <a:sym typeface="Archivo Black"/>
              </a:rPr>
              <a:t>4</a:t>
            </a:r>
          </a:p>
        </p:txBody>
      </p:sp>
      <p:sp>
        <p:nvSpPr>
          <p:cNvPr id="25" name="TextBox 25"/>
          <p:cNvSpPr txBox="1"/>
          <p:nvPr/>
        </p:nvSpPr>
        <p:spPr>
          <a:xfrm>
            <a:off x="206570" y="9381111"/>
            <a:ext cx="788518" cy="572621"/>
          </a:xfrm>
          <a:prstGeom prst="rect">
            <a:avLst/>
          </a:prstGeom>
        </p:spPr>
        <p:txBody>
          <a:bodyPr lIns="0" tIns="0" rIns="0" bIns="0" rtlCol="0" anchor="t">
            <a:spAutoFit/>
          </a:bodyPr>
          <a:lstStyle/>
          <a:p>
            <a:pPr algn="ctr">
              <a:lnSpc>
                <a:spcPts val="4393"/>
              </a:lnSpc>
              <a:spcBef>
                <a:spcPct val="0"/>
              </a:spcBef>
            </a:pPr>
            <a:r>
              <a:rPr lang="en-US" sz="4106">
                <a:solidFill>
                  <a:srgbClr val="000000"/>
                </a:solidFill>
                <a:latin typeface="Archivo Black"/>
                <a:ea typeface="Archivo Black"/>
                <a:cs typeface="Archivo Black"/>
                <a:sym typeface="Archivo Black"/>
              </a:rPr>
              <a:t>5</a:t>
            </a:r>
          </a:p>
        </p:txBody>
      </p:sp>
      <p:sp>
        <p:nvSpPr>
          <p:cNvPr id="26" name="TextBox 26"/>
          <p:cNvSpPr txBox="1"/>
          <p:nvPr/>
        </p:nvSpPr>
        <p:spPr>
          <a:xfrm>
            <a:off x="1244500" y="3633150"/>
            <a:ext cx="7188978" cy="1758949"/>
          </a:xfrm>
          <a:prstGeom prst="rect">
            <a:avLst/>
          </a:prstGeom>
        </p:spPr>
        <p:txBody>
          <a:bodyPr lIns="0" tIns="0" rIns="0" bIns="0" rtlCol="0" anchor="t">
            <a:spAutoFit/>
          </a:bodyPr>
          <a:lstStyle/>
          <a:p>
            <a:pPr algn="l">
              <a:lnSpc>
                <a:spcPts val="2800"/>
              </a:lnSpc>
            </a:pPr>
            <a:r>
              <a:rPr lang="en-US" sz="2000" b="1">
                <a:solidFill>
                  <a:srgbClr val="000000"/>
                </a:solidFill>
                <a:latin typeface="Canva Sans Bold"/>
                <a:ea typeface="Canva Sans Bold"/>
                <a:cs typeface="Canva Sans Bold"/>
                <a:sym typeface="Canva Sans Bold"/>
              </a:rPr>
              <a:t>AI-Based Risk Assessment </a:t>
            </a:r>
            <a:r>
              <a:rPr lang="en-US" sz="2000">
                <a:solidFill>
                  <a:srgbClr val="000000"/>
                </a:solidFill>
                <a:latin typeface="Canva Sans"/>
                <a:ea typeface="Canva Sans"/>
                <a:cs typeface="Canva Sans"/>
                <a:sym typeface="Canva Sans"/>
              </a:rPr>
              <a:t>- Personalized AI report tells each MSME exactly what risks they face and what insurance they actually need. </a:t>
            </a:r>
          </a:p>
          <a:p>
            <a:pPr algn="l">
              <a:lnSpc>
                <a:spcPts val="2800"/>
              </a:lnSpc>
            </a:pPr>
            <a:endParaRPr lang="en-US" sz="2000">
              <a:solidFill>
                <a:srgbClr val="000000"/>
              </a:solidFill>
              <a:latin typeface="Canva Sans"/>
              <a:ea typeface="Canva Sans"/>
              <a:cs typeface="Canva Sans"/>
              <a:sym typeface="Canva Sans"/>
            </a:endParaRPr>
          </a:p>
          <a:p>
            <a:pPr algn="l">
              <a:lnSpc>
                <a:spcPts val="2800"/>
              </a:lnSpc>
            </a:pPr>
            <a:endParaRPr lang="en-US" sz="2000">
              <a:solidFill>
                <a:srgbClr val="000000"/>
              </a:solidFill>
              <a:latin typeface="Canva Sans"/>
              <a:ea typeface="Canva Sans"/>
              <a:cs typeface="Canva Sans"/>
              <a:sym typeface="Canva Sans"/>
            </a:endParaRPr>
          </a:p>
        </p:txBody>
      </p:sp>
      <p:sp>
        <p:nvSpPr>
          <p:cNvPr id="27" name="TextBox 27"/>
          <p:cNvSpPr txBox="1"/>
          <p:nvPr/>
        </p:nvSpPr>
        <p:spPr>
          <a:xfrm>
            <a:off x="1244500" y="6260815"/>
            <a:ext cx="6995289" cy="1054099"/>
          </a:xfrm>
          <a:prstGeom prst="rect">
            <a:avLst/>
          </a:prstGeom>
        </p:spPr>
        <p:txBody>
          <a:bodyPr lIns="0" tIns="0" rIns="0" bIns="0" rtlCol="0" anchor="t">
            <a:spAutoFit/>
          </a:bodyPr>
          <a:lstStyle/>
          <a:p>
            <a:pPr algn="l">
              <a:lnSpc>
                <a:spcPts val="2800"/>
              </a:lnSpc>
            </a:pPr>
            <a:r>
              <a:rPr lang="en-US" sz="2000" b="1">
                <a:solidFill>
                  <a:srgbClr val="000000"/>
                </a:solidFill>
                <a:latin typeface="Canva Sans Bold"/>
                <a:ea typeface="Canva Sans Bold"/>
                <a:cs typeface="Canva Sans Bold"/>
                <a:sym typeface="Canva Sans Bold"/>
              </a:rPr>
              <a:t>Curated Insurance Comparison - </a:t>
            </a:r>
            <a:r>
              <a:rPr lang="en-US" sz="2000">
                <a:solidFill>
                  <a:srgbClr val="000000"/>
                </a:solidFill>
                <a:latin typeface="Canva Sans"/>
                <a:ea typeface="Canva Sans"/>
                <a:cs typeface="Canva Sans"/>
                <a:sym typeface="Canva Sans"/>
              </a:rPr>
              <a:t>Only 2–3 best-fit insurance options are shown so MSMEs don’t get confused by too many choices.</a:t>
            </a:r>
          </a:p>
        </p:txBody>
      </p:sp>
      <p:sp>
        <p:nvSpPr>
          <p:cNvPr id="28" name="TextBox 28"/>
          <p:cNvSpPr txBox="1"/>
          <p:nvPr/>
        </p:nvSpPr>
        <p:spPr>
          <a:xfrm>
            <a:off x="1244500" y="4956465"/>
            <a:ext cx="7188978" cy="1758949"/>
          </a:xfrm>
          <a:prstGeom prst="rect">
            <a:avLst/>
          </a:prstGeom>
        </p:spPr>
        <p:txBody>
          <a:bodyPr lIns="0" tIns="0" rIns="0" bIns="0" rtlCol="0" anchor="t">
            <a:spAutoFit/>
          </a:bodyPr>
          <a:lstStyle/>
          <a:p>
            <a:pPr algn="l">
              <a:lnSpc>
                <a:spcPts val="2800"/>
              </a:lnSpc>
            </a:pPr>
            <a:r>
              <a:rPr lang="en-US" sz="2000" b="1">
                <a:solidFill>
                  <a:srgbClr val="000000"/>
                </a:solidFill>
                <a:latin typeface="Canva Sans Bold"/>
                <a:ea typeface="Canva Sans Bold"/>
                <a:cs typeface="Canva Sans Bold"/>
                <a:sym typeface="Canva Sans Bold"/>
              </a:rPr>
              <a:t>Hybrid Human + Digital Advisory</a:t>
            </a:r>
            <a:r>
              <a:rPr lang="en-US" sz="2000">
                <a:solidFill>
                  <a:srgbClr val="000000"/>
                </a:solidFill>
                <a:latin typeface="Canva Sans"/>
                <a:ea typeface="Canva Sans"/>
                <a:cs typeface="Canva Sans"/>
                <a:sym typeface="Canva Sans"/>
              </a:rPr>
              <a:t>Personalized AI report tells each MSME exactly what risks they face and what insurance they actually need. </a:t>
            </a:r>
          </a:p>
          <a:p>
            <a:pPr algn="l">
              <a:lnSpc>
                <a:spcPts val="2800"/>
              </a:lnSpc>
            </a:pPr>
            <a:endParaRPr lang="en-US" sz="2000">
              <a:solidFill>
                <a:srgbClr val="000000"/>
              </a:solidFill>
              <a:latin typeface="Canva Sans"/>
              <a:ea typeface="Canva Sans"/>
              <a:cs typeface="Canva Sans"/>
              <a:sym typeface="Canva Sans"/>
            </a:endParaRPr>
          </a:p>
          <a:p>
            <a:pPr algn="l">
              <a:lnSpc>
                <a:spcPts val="2800"/>
              </a:lnSpc>
            </a:pPr>
            <a:endParaRPr lang="en-US" sz="2000">
              <a:solidFill>
                <a:srgbClr val="000000"/>
              </a:solidFill>
              <a:latin typeface="Canva Sans"/>
              <a:ea typeface="Canva Sans"/>
              <a:cs typeface="Canva Sans"/>
              <a:sym typeface="Canva Sans"/>
            </a:endParaRPr>
          </a:p>
        </p:txBody>
      </p:sp>
      <p:sp>
        <p:nvSpPr>
          <p:cNvPr id="29" name="TextBox 29"/>
          <p:cNvSpPr txBox="1"/>
          <p:nvPr/>
        </p:nvSpPr>
        <p:spPr>
          <a:xfrm>
            <a:off x="1247552" y="7673992"/>
            <a:ext cx="7188978" cy="1054099"/>
          </a:xfrm>
          <a:prstGeom prst="rect">
            <a:avLst/>
          </a:prstGeom>
        </p:spPr>
        <p:txBody>
          <a:bodyPr lIns="0" tIns="0" rIns="0" bIns="0" rtlCol="0" anchor="t">
            <a:spAutoFit/>
          </a:bodyPr>
          <a:lstStyle/>
          <a:p>
            <a:pPr algn="l">
              <a:lnSpc>
                <a:spcPts val="2800"/>
              </a:lnSpc>
            </a:pPr>
            <a:r>
              <a:rPr lang="en-US" sz="2000" b="1">
                <a:solidFill>
                  <a:srgbClr val="000000"/>
                </a:solidFill>
                <a:latin typeface="Canva Sans Bold"/>
                <a:ea typeface="Canva Sans Bold"/>
                <a:cs typeface="Canva Sans Bold"/>
                <a:sym typeface="Canva Sans Bold"/>
              </a:rPr>
              <a:t>Strong PhonePe Brand Trust - </a:t>
            </a:r>
            <a:r>
              <a:rPr lang="en-US" sz="2000">
                <a:solidFill>
                  <a:srgbClr val="000000"/>
                </a:solidFill>
                <a:latin typeface="Canva Sans"/>
                <a:ea typeface="Canva Sans"/>
                <a:cs typeface="Canva Sans"/>
                <a:sym typeface="Canva Sans"/>
              </a:rPr>
              <a:t>MSMEs already trust PhonePe for payments, so buying insurance feels easy and reliable.</a:t>
            </a:r>
          </a:p>
        </p:txBody>
      </p:sp>
      <p:sp>
        <p:nvSpPr>
          <p:cNvPr id="30" name="TextBox 30"/>
          <p:cNvSpPr txBox="1"/>
          <p:nvPr/>
        </p:nvSpPr>
        <p:spPr>
          <a:xfrm>
            <a:off x="1247552" y="9087170"/>
            <a:ext cx="7361147" cy="1053307"/>
          </a:xfrm>
          <a:prstGeom prst="rect">
            <a:avLst/>
          </a:prstGeom>
        </p:spPr>
        <p:txBody>
          <a:bodyPr lIns="0" tIns="0" rIns="0" bIns="0" rtlCol="0" anchor="t">
            <a:spAutoFit/>
          </a:bodyPr>
          <a:lstStyle/>
          <a:p>
            <a:pPr algn="l">
              <a:lnSpc>
                <a:spcPts val="2843"/>
              </a:lnSpc>
            </a:pPr>
            <a:r>
              <a:rPr lang="en-US" sz="2031" b="1">
                <a:solidFill>
                  <a:srgbClr val="000000"/>
                </a:solidFill>
                <a:latin typeface="Canva Sans Bold"/>
                <a:ea typeface="Canva Sans Bold"/>
                <a:cs typeface="Canva Sans Bold"/>
                <a:sym typeface="Canva Sans Bold"/>
              </a:rPr>
              <a:t>Vernacular &amp; Simple Communication -</a:t>
            </a:r>
            <a:r>
              <a:rPr lang="en-US" sz="2031">
                <a:solidFill>
                  <a:srgbClr val="000000"/>
                </a:solidFill>
                <a:latin typeface="Canva Sans"/>
                <a:ea typeface="Canva Sans"/>
                <a:cs typeface="Canva Sans"/>
                <a:sym typeface="Canva Sans"/>
              </a:rPr>
              <a:t> Insurance is explained in local languages with simple visuals for easy understanding.</a:t>
            </a:r>
          </a:p>
        </p:txBody>
      </p:sp>
      <p:sp>
        <p:nvSpPr>
          <p:cNvPr id="31" name="TextBox 31"/>
          <p:cNvSpPr txBox="1"/>
          <p:nvPr/>
        </p:nvSpPr>
        <p:spPr>
          <a:xfrm>
            <a:off x="1247552" y="3066187"/>
            <a:ext cx="3301752" cy="441310"/>
          </a:xfrm>
          <a:prstGeom prst="rect">
            <a:avLst/>
          </a:prstGeom>
        </p:spPr>
        <p:txBody>
          <a:bodyPr lIns="0" tIns="0" rIns="0" bIns="0" rtlCol="0" anchor="t">
            <a:spAutoFit/>
          </a:bodyPr>
          <a:lstStyle/>
          <a:p>
            <a:pPr algn="ctr">
              <a:lnSpc>
                <a:spcPts val="3500"/>
              </a:lnSpc>
            </a:pPr>
            <a:r>
              <a:rPr lang="en-US" sz="2500">
                <a:solidFill>
                  <a:srgbClr val="512489"/>
                </a:solidFill>
                <a:latin typeface="Archivo Black"/>
                <a:ea typeface="Archivo Black"/>
                <a:cs typeface="Archivo Black"/>
                <a:sym typeface="Archivo Black"/>
              </a:rPr>
              <a:t>DIFFERENTIATORS</a:t>
            </a:r>
          </a:p>
        </p:txBody>
      </p:sp>
      <p:sp>
        <p:nvSpPr>
          <p:cNvPr id="32" name="TextBox 32"/>
          <p:cNvSpPr txBox="1"/>
          <p:nvPr/>
        </p:nvSpPr>
        <p:spPr>
          <a:xfrm>
            <a:off x="9169944" y="1261488"/>
            <a:ext cx="8804461" cy="1308099"/>
          </a:xfrm>
          <a:prstGeom prst="rect">
            <a:avLst/>
          </a:prstGeom>
        </p:spPr>
        <p:txBody>
          <a:bodyPr lIns="0" tIns="0" rIns="0" bIns="0" rtlCol="0" anchor="t">
            <a:spAutoFit/>
          </a:bodyPr>
          <a:lstStyle/>
          <a:p>
            <a:pPr algn="l">
              <a:lnSpc>
                <a:spcPts val="3500"/>
              </a:lnSpc>
            </a:pPr>
            <a:r>
              <a:rPr lang="en-US" sz="2500" b="1" i="1">
                <a:solidFill>
                  <a:srgbClr val="000000"/>
                </a:solidFill>
                <a:latin typeface="Canva Sans Bold Italics"/>
                <a:ea typeface="Canva Sans Bold Italics"/>
                <a:cs typeface="Canva Sans Bold Italics"/>
                <a:sym typeface="Canva Sans Bold Italics"/>
              </a:rPr>
              <a:t>“Understand your business risks clearly. Compare only what matters. Get insurance with PhonePe’s trust and support.”</a:t>
            </a:r>
          </a:p>
        </p:txBody>
      </p:sp>
      <p:sp>
        <p:nvSpPr>
          <p:cNvPr id="33" name="Freeform 33"/>
          <p:cNvSpPr/>
          <p:nvPr/>
        </p:nvSpPr>
        <p:spPr>
          <a:xfrm>
            <a:off x="9921574" y="-2858751"/>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4" name="Freeform 34"/>
          <p:cNvSpPr/>
          <p:nvPr/>
        </p:nvSpPr>
        <p:spPr>
          <a:xfrm>
            <a:off x="-1475412" y="5725474"/>
            <a:ext cx="7113732" cy="4707137"/>
          </a:xfrm>
          <a:custGeom>
            <a:avLst/>
            <a:gdLst/>
            <a:ahLst/>
            <a:cxnLst/>
            <a:rect l="l" t="t" r="r" b="b"/>
            <a:pathLst>
              <a:path w="7113732" h="4707137">
                <a:moveTo>
                  <a:pt x="0" y="0"/>
                </a:moveTo>
                <a:lnTo>
                  <a:pt x="7113732" y="0"/>
                </a:lnTo>
                <a:lnTo>
                  <a:pt x="7113732" y="4707137"/>
                </a:lnTo>
                <a:lnTo>
                  <a:pt x="0" y="4707137"/>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2354438" y="2342316"/>
            <a:ext cx="5344150" cy="3609689"/>
            <a:chOff x="0" y="0"/>
            <a:chExt cx="1487041" cy="1004417"/>
          </a:xfrm>
        </p:grpSpPr>
        <p:sp>
          <p:nvSpPr>
            <p:cNvPr id="4" name="Freeform 4"/>
            <p:cNvSpPr/>
            <p:nvPr/>
          </p:nvSpPr>
          <p:spPr>
            <a:xfrm>
              <a:off x="0" y="0"/>
              <a:ext cx="1487041" cy="1004417"/>
            </a:xfrm>
            <a:custGeom>
              <a:avLst/>
              <a:gdLst/>
              <a:ahLst/>
              <a:cxnLst/>
              <a:rect l="l" t="t" r="r" b="b"/>
              <a:pathLst>
                <a:path w="1487041" h="1004417">
                  <a:moveTo>
                    <a:pt x="28973" y="0"/>
                  </a:moveTo>
                  <a:lnTo>
                    <a:pt x="1458068" y="0"/>
                  </a:lnTo>
                  <a:cubicBezTo>
                    <a:pt x="1465752" y="0"/>
                    <a:pt x="1473121" y="3053"/>
                    <a:pt x="1478555" y="8486"/>
                  </a:cubicBezTo>
                  <a:cubicBezTo>
                    <a:pt x="1483988" y="13920"/>
                    <a:pt x="1487041" y="21289"/>
                    <a:pt x="1487041" y="28973"/>
                  </a:cubicBezTo>
                  <a:lnTo>
                    <a:pt x="1487041" y="975444"/>
                  </a:lnTo>
                  <a:cubicBezTo>
                    <a:pt x="1487041" y="983128"/>
                    <a:pt x="1483988" y="990497"/>
                    <a:pt x="1478555" y="995931"/>
                  </a:cubicBezTo>
                  <a:cubicBezTo>
                    <a:pt x="1473121" y="1001365"/>
                    <a:pt x="1465752" y="1004417"/>
                    <a:pt x="1458068" y="1004417"/>
                  </a:cubicBezTo>
                  <a:lnTo>
                    <a:pt x="28973" y="1004417"/>
                  </a:lnTo>
                  <a:cubicBezTo>
                    <a:pt x="21289" y="1004417"/>
                    <a:pt x="13920" y="1001365"/>
                    <a:pt x="8486" y="995931"/>
                  </a:cubicBezTo>
                  <a:cubicBezTo>
                    <a:pt x="3053" y="990497"/>
                    <a:pt x="0" y="983128"/>
                    <a:pt x="0" y="975444"/>
                  </a:cubicBezTo>
                  <a:lnTo>
                    <a:pt x="0" y="28973"/>
                  </a:lnTo>
                  <a:cubicBezTo>
                    <a:pt x="0" y="21289"/>
                    <a:pt x="3053" y="13920"/>
                    <a:pt x="8486" y="8486"/>
                  </a:cubicBezTo>
                  <a:cubicBezTo>
                    <a:pt x="13920" y="3053"/>
                    <a:pt x="21289" y="0"/>
                    <a:pt x="28973" y="0"/>
                  </a:cubicBezTo>
                  <a:close/>
                </a:path>
              </a:pathLst>
            </a:custGeom>
            <a:solidFill>
              <a:srgbClr val="000000">
                <a:alpha val="0"/>
              </a:srgbClr>
            </a:solidFill>
            <a:ln w="47625" cap="sq">
              <a:solidFill>
                <a:srgbClr val="5F259F"/>
              </a:solidFill>
              <a:prstDash val="solid"/>
              <a:miter/>
            </a:ln>
          </p:spPr>
          <p:txBody>
            <a:bodyPr/>
            <a:lstStyle/>
            <a:p>
              <a:endParaRPr lang="en-IN"/>
            </a:p>
          </p:txBody>
        </p:sp>
        <p:sp>
          <p:nvSpPr>
            <p:cNvPr id="5" name="TextBox 5"/>
            <p:cNvSpPr txBox="1"/>
            <p:nvPr/>
          </p:nvSpPr>
          <p:spPr>
            <a:xfrm>
              <a:off x="0" y="-38100"/>
              <a:ext cx="1487041" cy="1042517"/>
            </a:xfrm>
            <a:prstGeom prst="rect">
              <a:avLst/>
            </a:prstGeom>
          </p:spPr>
          <p:txBody>
            <a:bodyPr lIns="43666" tIns="43666" rIns="43666" bIns="43666" rtlCol="0" anchor="ctr"/>
            <a:lstStyle/>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Brand values: trust, simplicity, innovation, accessibility</a:t>
              </a:r>
            </a:p>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Easy &amp; low-cost policies</a:t>
              </a:r>
            </a:p>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Quick digital documentation</a:t>
              </a:r>
            </a:p>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Vernacular &amp; personalized bundles for MSMEs</a:t>
              </a:r>
            </a:p>
            <a:p>
              <a:pPr algn="ctr">
                <a:lnSpc>
                  <a:spcPts val="2660"/>
                </a:lnSpc>
              </a:pPr>
              <a:endParaRPr lang="en-US" sz="1900">
                <a:solidFill>
                  <a:srgbClr val="FFFFFF"/>
                </a:solidFill>
                <a:latin typeface="Canva Sans"/>
                <a:ea typeface="Canva Sans"/>
                <a:cs typeface="Canva Sans"/>
                <a:sym typeface="Canva Sans"/>
              </a:endParaRPr>
            </a:p>
          </p:txBody>
        </p:sp>
      </p:grpSp>
      <p:grpSp>
        <p:nvGrpSpPr>
          <p:cNvPr id="6" name="Group 6"/>
          <p:cNvGrpSpPr/>
          <p:nvPr/>
        </p:nvGrpSpPr>
        <p:grpSpPr>
          <a:xfrm>
            <a:off x="12354438" y="2371433"/>
            <a:ext cx="5344150" cy="584175"/>
            <a:chOff x="0" y="0"/>
            <a:chExt cx="1487041" cy="162550"/>
          </a:xfrm>
        </p:grpSpPr>
        <p:sp>
          <p:nvSpPr>
            <p:cNvPr id="7" name="Freeform 7"/>
            <p:cNvSpPr/>
            <p:nvPr/>
          </p:nvSpPr>
          <p:spPr>
            <a:xfrm>
              <a:off x="0" y="0"/>
              <a:ext cx="1487041" cy="162550"/>
            </a:xfrm>
            <a:custGeom>
              <a:avLst/>
              <a:gdLst/>
              <a:ahLst/>
              <a:cxnLst/>
              <a:rect l="l" t="t" r="r" b="b"/>
              <a:pathLst>
                <a:path w="1487041" h="162550">
                  <a:moveTo>
                    <a:pt x="28973" y="0"/>
                  </a:moveTo>
                  <a:lnTo>
                    <a:pt x="1458068" y="0"/>
                  </a:lnTo>
                  <a:cubicBezTo>
                    <a:pt x="1465752" y="0"/>
                    <a:pt x="1473121" y="3053"/>
                    <a:pt x="1478555" y="8486"/>
                  </a:cubicBezTo>
                  <a:cubicBezTo>
                    <a:pt x="1483988" y="13920"/>
                    <a:pt x="1487041" y="21289"/>
                    <a:pt x="1487041" y="28973"/>
                  </a:cubicBezTo>
                  <a:lnTo>
                    <a:pt x="1487041" y="133577"/>
                  </a:lnTo>
                  <a:cubicBezTo>
                    <a:pt x="1487041" y="141261"/>
                    <a:pt x="1483988" y="148630"/>
                    <a:pt x="1478555" y="154064"/>
                  </a:cubicBezTo>
                  <a:cubicBezTo>
                    <a:pt x="1473121" y="159497"/>
                    <a:pt x="1465752" y="162550"/>
                    <a:pt x="1458068" y="162550"/>
                  </a:cubicBezTo>
                  <a:lnTo>
                    <a:pt x="28973" y="162550"/>
                  </a:lnTo>
                  <a:cubicBezTo>
                    <a:pt x="21289" y="162550"/>
                    <a:pt x="13920" y="159497"/>
                    <a:pt x="8486" y="154064"/>
                  </a:cubicBezTo>
                  <a:cubicBezTo>
                    <a:pt x="3053" y="148630"/>
                    <a:pt x="0" y="141261"/>
                    <a:pt x="0" y="133577"/>
                  </a:cubicBezTo>
                  <a:lnTo>
                    <a:pt x="0" y="28973"/>
                  </a:lnTo>
                  <a:cubicBezTo>
                    <a:pt x="0" y="21289"/>
                    <a:pt x="3053" y="13920"/>
                    <a:pt x="8486" y="8486"/>
                  </a:cubicBezTo>
                  <a:cubicBezTo>
                    <a:pt x="13920" y="3053"/>
                    <a:pt x="21289" y="0"/>
                    <a:pt x="28973" y="0"/>
                  </a:cubicBezTo>
                  <a:close/>
                </a:path>
              </a:pathLst>
            </a:custGeom>
            <a:solidFill>
              <a:srgbClr val="5F259F"/>
            </a:solidFill>
            <a:ln cap="sq">
              <a:noFill/>
              <a:prstDash val="solid"/>
              <a:miter/>
            </a:ln>
          </p:spPr>
          <p:txBody>
            <a:bodyPr/>
            <a:lstStyle/>
            <a:p>
              <a:endParaRPr lang="en-IN"/>
            </a:p>
          </p:txBody>
        </p:sp>
        <p:sp>
          <p:nvSpPr>
            <p:cNvPr id="8" name="TextBox 8"/>
            <p:cNvSpPr txBox="1"/>
            <p:nvPr/>
          </p:nvSpPr>
          <p:spPr>
            <a:xfrm>
              <a:off x="0" y="-38100"/>
              <a:ext cx="1487041" cy="200650"/>
            </a:xfrm>
            <a:prstGeom prst="rect">
              <a:avLst/>
            </a:prstGeom>
          </p:spPr>
          <p:txBody>
            <a:bodyPr lIns="43666" tIns="43666" rIns="43666" bIns="43666" rtlCol="0" anchor="ctr"/>
            <a:lstStyle/>
            <a:p>
              <a:pPr algn="ctr">
                <a:lnSpc>
                  <a:spcPts val="2660"/>
                </a:lnSpc>
              </a:pPr>
              <a:endParaRPr/>
            </a:p>
          </p:txBody>
        </p:sp>
      </p:grpSp>
      <p:grpSp>
        <p:nvGrpSpPr>
          <p:cNvPr id="9" name="Group 9"/>
          <p:cNvGrpSpPr/>
          <p:nvPr/>
        </p:nvGrpSpPr>
        <p:grpSpPr>
          <a:xfrm>
            <a:off x="6452495" y="2342316"/>
            <a:ext cx="5344150" cy="3609689"/>
            <a:chOff x="0" y="0"/>
            <a:chExt cx="1487041" cy="1004417"/>
          </a:xfrm>
        </p:grpSpPr>
        <p:sp>
          <p:nvSpPr>
            <p:cNvPr id="10" name="Freeform 10"/>
            <p:cNvSpPr/>
            <p:nvPr/>
          </p:nvSpPr>
          <p:spPr>
            <a:xfrm>
              <a:off x="0" y="0"/>
              <a:ext cx="1487041" cy="1004417"/>
            </a:xfrm>
            <a:custGeom>
              <a:avLst/>
              <a:gdLst/>
              <a:ahLst/>
              <a:cxnLst/>
              <a:rect l="l" t="t" r="r" b="b"/>
              <a:pathLst>
                <a:path w="1487041" h="1004417">
                  <a:moveTo>
                    <a:pt x="28973" y="0"/>
                  </a:moveTo>
                  <a:lnTo>
                    <a:pt x="1458068" y="0"/>
                  </a:lnTo>
                  <a:cubicBezTo>
                    <a:pt x="1465752" y="0"/>
                    <a:pt x="1473121" y="3053"/>
                    <a:pt x="1478555" y="8486"/>
                  </a:cubicBezTo>
                  <a:cubicBezTo>
                    <a:pt x="1483988" y="13920"/>
                    <a:pt x="1487041" y="21289"/>
                    <a:pt x="1487041" y="28973"/>
                  </a:cubicBezTo>
                  <a:lnTo>
                    <a:pt x="1487041" y="975444"/>
                  </a:lnTo>
                  <a:cubicBezTo>
                    <a:pt x="1487041" y="983128"/>
                    <a:pt x="1483988" y="990497"/>
                    <a:pt x="1478555" y="995931"/>
                  </a:cubicBezTo>
                  <a:cubicBezTo>
                    <a:pt x="1473121" y="1001365"/>
                    <a:pt x="1465752" y="1004417"/>
                    <a:pt x="1458068" y="1004417"/>
                  </a:cubicBezTo>
                  <a:lnTo>
                    <a:pt x="28973" y="1004417"/>
                  </a:lnTo>
                  <a:cubicBezTo>
                    <a:pt x="21289" y="1004417"/>
                    <a:pt x="13920" y="1001365"/>
                    <a:pt x="8486" y="995931"/>
                  </a:cubicBezTo>
                  <a:cubicBezTo>
                    <a:pt x="3053" y="990497"/>
                    <a:pt x="0" y="983128"/>
                    <a:pt x="0" y="975444"/>
                  </a:cubicBezTo>
                  <a:lnTo>
                    <a:pt x="0" y="28973"/>
                  </a:lnTo>
                  <a:cubicBezTo>
                    <a:pt x="0" y="21289"/>
                    <a:pt x="3053" y="13920"/>
                    <a:pt x="8486" y="8486"/>
                  </a:cubicBezTo>
                  <a:cubicBezTo>
                    <a:pt x="13920" y="3053"/>
                    <a:pt x="21289" y="0"/>
                    <a:pt x="28973" y="0"/>
                  </a:cubicBezTo>
                  <a:close/>
                </a:path>
              </a:pathLst>
            </a:custGeom>
            <a:solidFill>
              <a:srgbClr val="000000">
                <a:alpha val="0"/>
              </a:srgbClr>
            </a:solidFill>
            <a:ln w="47625" cap="sq">
              <a:solidFill>
                <a:srgbClr val="5F259F"/>
              </a:solidFill>
              <a:prstDash val="solid"/>
              <a:miter/>
            </a:ln>
          </p:spPr>
          <p:txBody>
            <a:bodyPr/>
            <a:lstStyle/>
            <a:p>
              <a:endParaRPr lang="en-IN"/>
            </a:p>
          </p:txBody>
        </p:sp>
        <p:sp>
          <p:nvSpPr>
            <p:cNvPr id="11" name="TextBox 11"/>
            <p:cNvSpPr txBox="1"/>
            <p:nvPr/>
          </p:nvSpPr>
          <p:spPr>
            <a:xfrm>
              <a:off x="0" y="-38100"/>
              <a:ext cx="1487041" cy="1042517"/>
            </a:xfrm>
            <a:prstGeom prst="rect">
              <a:avLst/>
            </a:prstGeom>
          </p:spPr>
          <p:txBody>
            <a:bodyPr lIns="43666" tIns="43666" rIns="43666" bIns="43666" rtlCol="0" anchor="ctr"/>
            <a:lstStyle/>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Brand values: trust, simplicity, innovation, accessibility</a:t>
              </a:r>
            </a:p>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Easy &amp; low-cost policies</a:t>
              </a:r>
            </a:p>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Quick digital documentation</a:t>
              </a:r>
            </a:p>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Vernacular &amp; personalized bundles for MSMEs</a:t>
              </a:r>
            </a:p>
            <a:p>
              <a:pPr algn="ctr">
                <a:lnSpc>
                  <a:spcPts val="2660"/>
                </a:lnSpc>
              </a:pPr>
              <a:endParaRPr lang="en-US" sz="1900">
                <a:solidFill>
                  <a:srgbClr val="FFFFFF"/>
                </a:solidFill>
                <a:latin typeface="Canva Sans"/>
                <a:ea typeface="Canva Sans"/>
                <a:cs typeface="Canva Sans"/>
                <a:sym typeface="Canva Sans"/>
              </a:endParaRPr>
            </a:p>
          </p:txBody>
        </p:sp>
      </p:grpSp>
      <p:grpSp>
        <p:nvGrpSpPr>
          <p:cNvPr id="12" name="Group 12"/>
          <p:cNvGrpSpPr/>
          <p:nvPr/>
        </p:nvGrpSpPr>
        <p:grpSpPr>
          <a:xfrm>
            <a:off x="6452495" y="2371433"/>
            <a:ext cx="5344150" cy="584175"/>
            <a:chOff x="0" y="0"/>
            <a:chExt cx="1487041" cy="162550"/>
          </a:xfrm>
        </p:grpSpPr>
        <p:sp>
          <p:nvSpPr>
            <p:cNvPr id="13" name="Freeform 13"/>
            <p:cNvSpPr/>
            <p:nvPr/>
          </p:nvSpPr>
          <p:spPr>
            <a:xfrm>
              <a:off x="0" y="0"/>
              <a:ext cx="1487041" cy="162550"/>
            </a:xfrm>
            <a:custGeom>
              <a:avLst/>
              <a:gdLst/>
              <a:ahLst/>
              <a:cxnLst/>
              <a:rect l="l" t="t" r="r" b="b"/>
              <a:pathLst>
                <a:path w="1487041" h="162550">
                  <a:moveTo>
                    <a:pt x="28973" y="0"/>
                  </a:moveTo>
                  <a:lnTo>
                    <a:pt x="1458068" y="0"/>
                  </a:lnTo>
                  <a:cubicBezTo>
                    <a:pt x="1465752" y="0"/>
                    <a:pt x="1473121" y="3053"/>
                    <a:pt x="1478555" y="8486"/>
                  </a:cubicBezTo>
                  <a:cubicBezTo>
                    <a:pt x="1483988" y="13920"/>
                    <a:pt x="1487041" y="21289"/>
                    <a:pt x="1487041" y="28973"/>
                  </a:cubicBezTo>
                  <a:lnTo>
                    <a:pt x="1487041" y="133577"/>
                  </a:lnTo>
                  <a:cubicBezTo>
                    <a:pt x="1487041" y="141261"/>
                    <a:pt x="1483988" y="148630"/>
                    <a:pt x="1478555" y="154064"/>
                  </a:cubicBezTo>
                  <a:cubicBezTo>
                    <a:pt x="1473121" y="159497"/>
                    <a:pt x="1465752" y="162550"/>
                    <a:pt x="1458068" y="162550"/>
                  </a:cubicBezTo>
                  <a:lnTo>
                    <a:pt x="28973" y="162550"/>
                  </a:lnTo>
                  <a:cubicBezTo>
                    <a:pt x="21289" y="162550"/>
                    <a:pt x="13920" y="159497"/>
                    <a:pt x="8486" y="154064"/>
                  </a:cubicBezTo>
                  <a:cubicBezTo>
                    <a:pt x="3053" y="148630"/>
                    <a:pt x="0" y="141261"/>
                    <a:pt x="0" y="133577"/>
                  </a:cubicBezTo>
                  <a:lnTo>
                    <a:pt x="0" y="28973"/>
                  </a:lnTo>
                  <a:cubicBezTo>
                    <a:pt x="0" y="21289"/>
                    <a:pt x="3053" y="13920"/>
                    <a:pt x="8486" y="8486"/>
                  </a:cubicBezTo>
                  <a:cubicBezTo>
                    <a:pt x="13920" y="3053"/>
                    <a:pt x="21289" y="0"/>
                    <a:pt x="28973" y="0"/>
                  </a:cubicBezTo>
                  <a:close/>
                </a:path>
              </a:pathLst>
            </a:custGeom>
            <a:solidFill>
              <a:srgbClr val="5F259F"/>
            </a:solidFill>
            <a:ln cap="sq">
              <a:noFill/>
              <a:prstDash val="solid"/>
              <a:miter/>
            </a:ln>
          </p:spPr>
          <p:txBody>
            <a:bodyPr/>
            <a:lstStyle/>
            <a:p>
              <a:endParaRPr lang="en-IN"/>
            </a:p>
          </p:txBody>
        </p:sp>
        <p:sp>
          <p:nvSpPr>
            <p:cNvPr id="14" name="TextBox 14"/>
            <p:cNvSpPr txBox="1"/>
            <p:nvPr/>
          </p:nvSpPr>
          <p:spPr>
            <a:xfrm>
              <a:off x="0" y="-38100"/>
              <a:ext cx="1487041" cy="200650"/>
            </a:xfrm>
            <a:prstGeom prst="rect">
              <a:avLst/>
            </a:prstGeom>
          </p:spPr>
          <p:txBody>
            <a:bodyPr lIns="43666" tIns="43666" rIns="43666" bIns="43666" rtlCol="0" anchor="ctr"/>
            <a:lstStyle/>
            <a:p>
              <a:pPr algn="ctr">
                <a:lnSpc>
                  <a:spcPts val="2660"/>
                </a:lnSpc>
              </a:pPr>
              <a:endParaRPr/>
            </a:p>
          </p:txBody>
        </p:sp>
      </p:grpSp>
      <p:grpSp>
        <p:nvGrpSpPr>
          <p:cNvPr id="15" name="Group 15"/>
          <p:cNvGrpSpPr/>
          <p:nvPr/>
        </p:nvGrpSpPr>
        <p:grpSpPr>
          <a:xfrm>
            <a:off x="622570" y="2371433"/>
            <a:ext cx="5344150" cy="3609689"/>
            <a:chOff x="0" y="0"/>
            <a:chExt cx="1487041" cy="1004417"/>
          </a:xfrm>
        </p:grpSpPr>
        <p:sp>
          <p:nvSpPr>
            <p:cNvPr id="16" name="Freeform 16"/>
            <p:cNvSpPr/>
            <p:nvPr/>
          </p:nvSpPr>
          <p:spPr>
            <a:xfrm>
              <a:off x="0" y="0"/>
              <a:ext cx="1487041" cy="1004417"/>
            </a:xfrm>
            <a:custGeom>
              <a:avLst/>
              <a:gdLst/>
              <a:ahLst/>
              <a:cxnLst/>
              <a:rect l="l" t="t" r="r" b="b"/>
              <a:pathLst>
                <a:path w="1487041" h="1004417">
                  <a:moveTo>
                    <a:pt x="28973" y="0"/>
                  </a:moveTo>
                  <a:lnTo>
                    <a:pt x="1458068" y="0"/>
                  </a:lnTo>
                  <a:cubicBezTo>
                    <a:pt x="1465752" y="0"/>
                    <a:pt x="1473121" y="3053"/>
                    <a:pt x="1478555" y="8486"/>
                  </a:cubicBezTo>
                  <a:cubicBezTo>
                    <a:pt x="1483988" y="13920"/>
                    <a:pt x="1487041" y="21289"/>
                    <a:pt x="1487041" y="28973"/>
                  </a:cubicBezTo>
                  <a:lnTo>
                    <a:pt x="1487041" y="975444"/>
                  </a:lnTo>
                  <a:cubicBezTo>
                    <a:pt x="1487041" y="983128"/>
                    <a:pt x="1483988" y="990497"/>
                    <a:pt x="1478555" y="995931"/>
                  </a:cubicBezTo>
                  <a:cubicBezTo>
                    <a:pt x="1473121" y="1001365"/>
                    <a:pt x="1465752" y="1004417"/>
                    <a:pt x="1458068" y="1004417"/>
                  </a:cubicBezTo>
                  <a:lnTo>
                    <a:pt x="28973" y="1004417"/>
                  </a:lnTo>
                  <a:cubicBezTo>
                    <a:pt x="21289" y="1004417"/>
                    <a:pt x="13920" y="1001365"/>
                    <a:pt x="8486" y="995931"/>
                  </a:cubicBezTo>
                  <a:cubicBezTo>
                    <a:pt x="3053" y="990497"/>
                    <a:pt x="0" y="983128"/>
                    <a:pt x="0" y="975444"/>
                  </a:cubicBezTo>
                  <a:lnTo>
                    <a:pt x="0" y="28973"/>
                  </a:lnTo>
                  <a:cubicBezTo>
                    <a:pt x="0" y="21289"/>
                    <a:pt x="3053" y="13920"/>
                    <a:pt x="8486" y="8486"/>
                  </a:cubicBezTo>
                  <a:cubicBezTo>
                    <a:pt x="13920" y="3053"/>
                    <a:pt x="21289" y="0"/>
                    <a:pt x="28973" y="0"/>
                  </a:cubicBezTo>
                  <a:close/>
                </a:path>
              </a:pathLst>
            </a:custGeom>
            <a:solidFill>
              <a:srgbClr val="000000">
                <a:alpha val="0"/>
              </a:srgbClr>
            </a:solidFill>
            <a:ln w="47625" cap="sq">
              <a:solidFill>
                <a:srgbClr val="5F259F"/>
              </a:solidFill>
              <a:prstDash val="solid"/>
              <a:miter/>
            </a:ln>
          </p:spPr>
          <p:txBody>
            <a:bodyPr/>
            <a:lstStyle/>
            <a:p>
              <a:endParaRPr lang="en-IN"/>
            </a:p>
          </p:txBody>
        </p:sp>
        <p:sp>
          <p:nvSpPr>
            <p:cNvPr id="17" name="TextBox 17"/>
            <p:cNvSpPr txBox="1"/>
            <p:nvPr/>
          </p:nvSpPr>
          <p:spPr>
            <a:xfrm>
              <a:off x="0" y="-38100"/>
              <a:ext cx="1487041" cy="1042517"/>
            </a:xfrm>
            <a:prstGeom prst="rect">
              <a:avLst/>
            </a:prstGeom>
          </p:spPr>
          <p:txBody>
            <a:bodyPr lIns="43666" tIns="43666" rIns="43666" bIns="43666" rtlCol="0" anchor="ctr"/>
            <a:lstStyle/>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Brand values: trust, simplicity, innovation, accessibility</a:t>
              </a:r>
            </a:p>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Easy &amp; low-cost policies</a:t>
              </a:r>
            </a:p>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Quick digital documentation</a:t>
              </a:r>
            </a:p>
            <a:p>
              <a:pPr marL="410211" lvl="1" indent="-205106" algn="ctr">
                <a:lnSpc>
                  <a:spcPts val="2660"/>
                </a:lnSpc>
                <a:buFont typeface="Arial"/>
                <a:buChar char="•"/>
              </a:pPr>
              <a:r>
                <a:rPr lang="en-US" sz="1900">
                  <a:solidFill>
                    <a:srgbClr val="FFFFFF"/>
                  </a:solidFill>
                  <a:latin typeface="Canva Sans"/>
                  <a:ea typeface="Canva Sans"/>
                  <a:cs typeface="Canva Sans"/>
                  <a:sym typeface="Canva Sans"/>
                </a:rPr>
                <a:t>Vernacular &amp; personalized bundles for MSMEs</a:t>
              </a:r>
            </a:p>
            <a:p>
              <a:pPr algn="ctr">
                <a:lnSpc>
                  <a:spcPts val="2660"/>
                </a:lnSpc>
              </a:pPr>
              <a:endParaRPr lang="en-US" sz="1900">
                <a:solidFill>
                  <a:srgbClr val="FFFFFF"/>
                </a:solidFill>
                <a:latin typeface="Canva Sans"/>
                <a:ea typeface="Canva Sans"/>
                <a:cs typeface="Canva Sans"/>
                <a:sym typeface="Canva Sans"/>
              </a:endParaRPr>
            </a:p>
          </p:txBody>
        </p:sp>
      </p:grpSp>
      <p:grpSp>
        <p:nvGrpSpPr>
          <p:cNvPr id="18" name="Group 18"/>
          <p:cNvGrpSpPr/>
          <p:nvPr/>
        </p:nvGrpSpPr>
        <p:grpSpPr>
          <a:xfrm>
            <a:off x="622570" y="2371433"/>
            <a:ext cx="5344150" cy="584175"/>
            <a:chOff x="0" y="0"/>
            <a:chExt cx="1487041" cy="162550"/>
          </a:xfrm>
        </p:grpSpPr>
        <p:sp>
          <p:nvSpPr>
            <p:cNvPr id="19" name="Freeform 19"/>
            <p:cNvSpPr/>
            <p:nvPr/>
          </p:nvSpPr>
          <p:spPr>
            <a:xfrm>
              <a:off x="0" y="0"/>
              <a:ext cx="1487041" cy="162550"/>
            </a:xfrm>
            <a:custGeom>
              <a:avLst/>
              <a:gdLst/>
              <a:ahLst/>
              <a:cxnLst/>
              <a:rect l="l" t="t" r="r" b="b"/>
              <a:pathLst>
                <a:path w="1487041" h="162550">
                  <a:moveTo>
                    <a:pt x="28973" y="0"/>
                  </a:moveTo>
                  <a:lnTo>
                    <a:pt x="1458068" y="0"/>
                  </a:lnTo>
                  <a:cubicBezTo>
                    <a:pt x="1465752" y="0"/>
                    <a:pt x="1473121" y="3053"/>
                    <a:pt x="1478555" y="8486"/>
                  </a:cubicBezTo>
                  <a:cubicBezTo>
                    <a:pt x="1483988" y="13920"/>
                    <a:pt x="1487041" y="21289"/>
                    <a:pt x="1487041" y="28973"/>
                  </a:cubicBezTo>
                  <a:lnTo>
                    <a:pt x="1487041" y="133577"/>
                  </a:lnTo>
                  <a:cubicBezTo>
                    <a:pt x="1487041" y="141261"/>
                    <a:pt x="1483988" y="148630"/>
                    <a:pt x="1478555" y="154064"/>
                  </a:cubicBezTo>
                  <a:cubicBezTo>
                    <a:pt x="1473121" y="159497"/>
                    <a:pt x="1465752" y="162550"/>
                    <a:pt x="1458068" y="162550"/>
                  </a:cubicBezTo>
                  <a:lnTo>
                    <a:pt x="28973" y="162550"/>
                  </a:lnTo>
                  <a:cubicBezTo>
                    <a:pt x="21289" y="162550"/>
                    <a:pt x="13920" y="159497"/>
                    <a:pt x="8486" y="154064"/>
                  </a:cubicBezTo>
                  <a:cubicBezTo>
                    <a:pt x="3053" y="148630"/>
                    <a:pt x="0" y="141261"/>
                    <a:pt x="0" y="133577"/>
                  </a:cubicBezTo>
                  <a:lnTo>
                    <a:pt x="0" y="28973"/>
                  </a:lnTo>
                  <a:cubicBezTo>
                    <a:pt x="0" y="21289"/>
                    <a:pt x="3053" y="13920"/>
                    <a:pt x="8486" y="8486"/>
                  </a:cubicBezTo>
                  <a:cubicBezTo>
                    <a:pt x="13920" y="3053"/>
                    <a:pt x="21289" y="0"/>
                    <a:pt x="28973" y="0"/>
                  </a:cubicBezTo>
                  <a:close/>
                </a:path>
              </a:pathLst>
            </a:custGeom>
            <a:solidFill>
              <a:srgbClr val="5F259F"/>
            </a:solidFill>
            <a:ln cap="sq">
              <a:noFill/>
              <a:prstDash val="solid"/>
              <a:miter/>
            </a:ln>
          </p:spPr>
          <p:txBody>
            <a:bodyPr/>
            <a:lstStyle/>
            <a:p>
              <a:endParaRPr lang="en-IN"/>
            </a:p>
          </p:txBody>
        </p:sp>
        <p:sp>
          <p:nvSpPr>
            <p:cNvPr id="20" name="TextBox 20"/>
            <p:cNvSpPr txBox="1"/>
            <p:nvPr/>
          </p:nvSpPr>
          <p:spPr>
            <a:xfrm>
              <a:off x="0" y="-38100"/>
              <a:ext cx="1487041" cy="200650"/>
            </a:xfrm>
            <a:prstGeom prst="rect">
              <a:avLst/>
            </a:prstGeom>
          </p:spPr>
          <p:txBody>
            <a:bodyPr lIns="43666" tIns="43666" rIns="43666" bIns="43666" rtlCol="0" anchor="ctr"/>
            <a:lstStyle/>
            <a:p>
              <a:pPr algn="ctr">
                <a:lnSpc>
                  <a:spcPts val="2660"/>
                </a:lnSpc>
              </a:pPr>
              <a:endParaRPr/>
            </a:p>
          </p:txBody>
        </p:sp>
      </p:grpSp>
      <p:sp>
        <p:nvSpPr>
          <p:cNvPr id="21" name="Freeform 21"/>
          <p:cNvSpPr/>
          <p:nvPr/>
        </p:nvSpPr>
        <p:spPr>
          <a:xfrm>
            <a:off x="8447868" y="6516505"/>
            <a:ext cx="9435373" cy="3640583"/>
          </a:xfrm>
          <a:custGeom>
            <a:avLst/>
            <a:gdLst/>
            <a:ahLst/>
            <a:cxnLst/>
            <a:rect l="l" t="t" r="r" b="b"/>
            <a:pathLst>
              <a:path w="9435373" h="3640583">
                <a:moveTo>
                  <a:pt x="0" y="0"/>
                </a:moveTo>
                <a:lnTo>
                  <a:pt x="9435374" y="0"/>
                </a:lnTo>
                <a:lnTo>
                  <a:pt x="9435374" y="3640583"/>
                </a:lnTo>
                <a:lnTo>
                  <a:pt x="0" y="3640583"/>
                </a:lnTo>
                <a:lnTo>
                  <a:pt x="0" y="0"/>
                </a:lnTo>
                <a:close/>
              </a:path>
            </a:pathLst>
          </a:custGeom>
          <a:blipFill>
            <a:blip r:embed="rId3"/>
            <a:stretch>
              <a:fillRect l="-1623" r="-1623"/>
            </a:stretch>
          </a:blipFill>
        </p:spPr>
        <p:txBody>
          <a:bodyPr/>
          <a:lstStyle/>
          <a:p>
            <a:endParaRPr lang="en-IN"/>
          </a:p>
        </p:txBody>
      </p:sp>
      <p:sp>
        <p:nvSpPr>
          <p:cNvPr id="22" name="TextBox 22"/>
          <p:cNvSpPr txBox="1"/>
          <p:nvPr/>
        </p:nvSpPr>
        <p:spPr>
          <a:xfrm>
            <a:off x="2320908" y="314770"/>
            <a:ext cx="14024451" cy="1837046"/>
          </a:xfrm>
          <a:prstGeom prst="rect">
            <a:avLst/>
          </a:prstGeom>
        </p:spPr>
        <p:txBody>
          <a:bodyPr lIns="0" tIns="0" rIns="0" bIns="0" rtlCol="0" anchor="t">
            <a:spAutoFit/>
          </a:bodyPr>
          <a:lstStyle/>
          <a:p>
            <a:pPr algn="ctr">
              <a:lnSpc>
                <a:spcPts val="7420"/>
              </a:lnSpc>
              <a:spcBef>
                <a:spcPct val="0"/>
              </a:spcBef>
            </a:pPr>
            <a:r>
              <a:rPr lang="en-US" sz="5300">
                <a:solidFill>
                  <a:srgbClr val="5F259F"/>
                </a:solidFill>
                <a:latin typeface="League Spartan"/>
                <a:ea typeface="League Spartan"/>
                <a:cs typeface="League Spartan"/>
                <a:sym typeface="League Spartan"/>
              </a:rPr>
              <a:t>PRODUCT PORTFOLIO &amp; BRAND ARCHITECTURE</a:t>
            </a:r>
          </a:p>
        </p:txBody>
      </p:sp>
      <p:sp>
        <p:nvSpPr>
          <p:cNvPr id="23" name="TextBox 23"/>
          <p:cNvSpPr txBox="1"/>
          <p:nvPr/>
        </p:nvSpPr>
        <p:spPr>
          <a:xfrm>
            <a:off x="13019426" y="2339987"/>
            <a:ext cx="4053525" cy="1109886"/>
          </a:xfrm>
          <a:prstGeom prst="rect">
            <a:avLst/>
          </a:prstGeom>
        </p:spPr>
        <p:txBody>
          <a:bodyPr lIns="0" tIns="0" rIns="0" bIns="0" rtlCol="0" anchor="t">
            <a:spAutoFit/>
          </a:bodyPr>
          <a:lstStyle/>
          <a:p>
            <a:pPr algn="ctr">
              <a:lnSpc>
                <a:spcPts val="4509"/>
              </a:lnSpc>
              <a:spcBef>
                <a:spcPct val="0"/>
              </a:spcBef>
            </a:pPr>
            <a:r>
              <a:rPr lang="en-US" sz="3221">
                <a:solidFill>
                  <a:srgbClr val="FFFFFF"/>
                </a:solidFill>
                <a:latin typeface="Canva Sans"/>
                <a:ea typeface="Canva Sans"/>
                <a:cs typeface="Canva Sans"/>
                <a:sym typeface="Canva Sans"/>
              </a:rPr>
              <a:t>Parent Brand Coherence </a:t>
            </a:r>
          </a:p>
        </p:txBody>
      </p:sp>
      <p:sp>
        <p:nvSpPr>
          <p:cNvPr id="24" name="TextBox 24"/>
          <p:cNvSpPr txBox="1"/>
          <p:nvPr/>
        </p:nvSpPr>
        <p:spPr>
          <a:xfrm>
            <a:off x="12715546" y="3086511"/>
            <a:ext cx="4621934" cy="2325353"/>
          </a:xfrm>
          <a:prstGeom prst="rect">
            <a:avLst/>
          </a:prstGeom>
        </p:spPr>
        <p:txBody>
          <a:bodyPr lIns="0" tIns="0" rIns="0" bIns="0" rtlCol="0" anchor="t">
            <a:spAutoFit/>
          </a:bodyPr>
          <a:lstStyle/>
          <a:p>
            <a:pPr marL="475122" lvl="1" indent="-237561" algn="l">
              <a:lnSpc>
                <a:spcPts val="3080"/>
              </a:lnSpc>
              <a:buFont typeface="Arial"/>
              <a:buChar char="•"/>
            </a:pPr>
            <a:r>
              <a:rPr lang="en-US" sz="2200">
                <a:solidFill>
                  <a:srgbClr val="000000"/>
                </a:solidFill>
                <a:latin typeface="Canva Sans"/>
                <a:ea typeface="Canva Sans"/>
                <a:cs typeface="Canva Sans"/>
                <a:sym typeface="Canva Sans"/>
              </a:rPr>
              <a:t>Brand values: trust, simplicity, innovation, accessibility</a:t>
            </a:r>
          </a:p>
          <a:p>
            <a:pPr marL="475122" lvl="1" indent="-237561" algn="l">
              <a:lnSpc>
                <a:spcPts val="3080"/>
              </a:lnSpc>
              <a:buFont typeface="Arial"/>
              <a:buChar char="•"/>
            </a:pPr>
            <a:r>
              <a:rPr lang="en-US" sz="2200">
                <a:solidFill>
                  <a:srgbClr val="000000"/>
                </a:solidFill>
                <a:latin typeface="Canva Sans"/>
                <a:ea typeface="Canva Sans"/>
                <a:cs typeface="Canva Sans"/>
                <a:sym typeface="Canva Sans"/>
              </a:rPr>
              <a:t>Easy &amp; low-cost policies</a:t>
            </a:r>
          </a:p>
          <a:p>
            <a:pPr marL="475122" lvl="1" indent="-237561" algn="l">
              <a:lnSpc>
                <a:spcPts val="3080"/>
              </a:lnSpc>
              <a:buFont typeface="Arial"/>
              <a:buChar char="•"/>
            </a:pPr>
            <a:r>
              <a:rPr lang="en-US" sz="2200">
                <a:solidFill>
                  <a:srgbClr val="000000"/>
                </a:solidFill>
                <a:latin typeface="Canva Sans"/>
                <a:ea typeface="Canva Sans"/>
                <a:cs typeface="Canva Sans"/>
                <a:sym typeface="Canva Sans"/>
              </a:rPr>
              <a:t>Quick digital documentation</a:t>
            </a:r>
          </a:p>
          <a:p>
            <a:pPr marL="475122" lvl="1" indent="-237561" algn="l">
              <a:lnSpc>
                <a:spcPts val="3080"/>
              </a:lnSpc>
              <a:buFont typeface="Arial"/>
              <a:buChar char="•"/>
            </a:pPr>
            <a:r>
              <a:rPr lang="en-US" sz="2200">
                <a:solidFill>
                  <a:srgbClr val="000000"/>
                </a:solidFill>
                <a:latin typeface="Canva Sans"/>
                <a:ea typeface="Canva Sans"/>
                <a:cs typeface="Canva Sans"/>
                <a:sym typeface="Canva Sans"/>
              </a:rPr>
              <a:t>Vernacular &amp; personalized bundles for MSMEs</a:t>
            </a:r>
          </a:p>
        </p:txBody>
      </p:sp>
      <p:sp>
        <p:nvSpPr>
          <p:cNvPr id="25" name="TextBox 25"/>
          <p:cNvSpPr txBox="1"/>
          <p:nvPr/>
        </p:nvSpPr>
        <p:spPr>
          <a:xfrm>
            <a:off x="7468837" y="2339987"/>
            <a:ext cx="3311466" cy="1180466"/>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Canva Sans"/>
                <a:ea typeface="Canva Sans"/>
                <a:cs typeface="Canva Sans"/>
                <a:sym typeface="Canva Sans"/>
              </a:rPr>
              <a:t>Brand Architecture</a:t>
            </a:r>
          </a:p>
        </p:txBody>
      </p:sp>
      <p:sp>
        <p:nvSpPr>
          <p:cNvPr id="26" name="TextBox 26"/>
          <p:cNvSpPr txBox="1"/>
          <p:nvPr/>
        </p:nvSpPr>
        <p:spPr>
          <a:xfrm>
            <a:off x="6716866" y="3086511"/>
            <a:ext cx="4789847" cy="2715895"/>
          </a:xfrm>
          <a:prstGeom prst="rect">
            <a:avLst/>
          </a:prstGeom>
        </p:spPr>
        <p:txBody>
          <a:bodyPr lIns="0" tIns="0" rIns="0" bIns="0" rtlCol="0" anchor="t">
            <a:spAutoFit/>
          </a:bodyPr>
          <a:lstStyle/>
          <a:p>
            <a:pPr marL="474978" lvl="1" indent="-237489" algn="l">
              <a:lnSpc>
                <a:spcPts val="3079"/>
              </a:lnSpc>
              <a:buFont typeface="Arial"/>
              <a:buChar char="•"/>
            </a:pPr>
            <a:r>
              <a:rPr lang="en-US" sz="2199">
                <a:solidFill>
                  <a:srgbClr val="000000"/>
                </a:solidFill>
                <a:latin typeface="Canva Sans"/>
                <a:ea typeface="Canva Sans"/>
                <a:cs typeface="Canva Sans"/>
                <a:sym typeface="Canva Sans"/>
              </a:rPr>
              <a:t>Branded House model (single PhonePe master brand)</a:t>
            </a:r>
          </a:p>
          <a:p>
            <a:pPr marL="474978" lvl="1" indent="-237489" algn="l">
              <a:lnSpc>
                <a:spcPts val="3079"/>
              </a:lnSpc>
              <a:buFont typeface="Arial"/>
              <a:buChar char="•"/>
            </a:pPr>
            <a:r>
              <a:rPr lang="en-US" sz="2199">
                <a:solidFill>
                  <a:srgbClr val="000000"/>
                </a:solidFill>
                <a:latin typeface="Canva Sans"/>
                <a:ea typeface="Canva Sans"/>
                <a:cs typeface="Canva Sans"/>
                <a:sym typeface="Canva Sans"/>
              </a:rPr>
              <a:t>All insurance offerings as sub-categories under PhonePe</a:t>
            </a:r>
          </a:p>
          <a:p>
            <a:pPr marL="474978" lvl="1" indent="-237489" algn="l">
              <a:lnSpc>
                <a:spcPts val="3079"/>
              </a:lnSpc>
              <a:buFont typeface="Arial"/>
              <a:buChar char="•"/>
            </a:pPr>
            <a:r>
              <a:rPr lang="en-US" sz="2199">
                <a:solidFill>
                  <a:srgbClr val="000000"/>
                </a:solidFill>
                <a:latin typeface="Canva Sans"/>
                <a:ea typeface="Canva Sans"/>
                <a:cs typeface="Canva Sans"/>
                <a:sym typeface="Canva Sans"/>
              </a:rPr>
              <a:t>MSME Insurance sits under PhonePe Insurance in the hierarchy</a:t>
            </a:r>
          </a:p>
        </p:txBody>
      </p:sp>
      <p:sp>
        <p:nvSpPr>
          <p:cNvPr id="27" name="TextBox 27"/>
          <p:cNvSpPr txBox="1"/>
          <p:nvPr/>
        </p:nvSpPr>
        <p:spPr>
          <a:xfrm>
            <a:off x="1021737" y="2323477"/>
            <a:ext cx="3859133" cy="613411"/>
          </a:xfrm>
          <a:prstGeom prst="rect">
            <a:avLst/>
          </a:prstGeom>
        </p:spPr>
        <p:txBody>
          <a:bodyPr lIns="0" tIns="0" rIns="0" bIns="0" rtlCol="0" anchor="t">
            <a:spAutoFit/>
          </a:bodyPr>
          <a:lstStyle/>
          <a:p>
            <a:pPr algn="ctr">
              <a:lnSpc>
                <a:spcPts val="5039"/>
              </a:lnSpc>
              <a:spcBef>
                <a:spcPct val="0"/>
              </a:spcBef>
            </a:pPr>
            <a:r>
              <a:rPr lang="en-US" sz="3599">
                <a:solidFill>
                  <a:srgbClr val="FFFFFF"/>
                </a:solidFill>
                <a:latin typeface="Canva Sans"/>
                <a:ea typeface="Canva Sans"/>
                <a:cs typeface="Canva Sans"/>
                <a:sym typeface="Canva Sans"/>
              </a:rPr>
              <a:t> Portfolio Fit</a:t>
            </a:r>
          </a:p>
        </p:txBody>
      </p:sp>
      <p:sp>
        <p:nvSpPr>
          <p:cNvPr id="28" name="TextBox 28"/>
          <p:cNvSpPr txBox="1"/>
          <p:nvPr/>
        </p:nvSpPr>
        <p:spPr>
          <a:xfrm>
            <a:off x="546370" y="3086511"/>
            <a:ext cx="5344150" cy="2715895"/>
          </a:xfrm>
          <a:prstGeom prst="rect">
            <a:avLst/>
          </a:prstGeom>
        </p:spPr>
        <p:txBody>
          <a:bodyPr lIns="0" tIns="0" rIns="0" bIns="0" rtlCol="0" anchor="t">
            <a:spAutoFit/>
          </a:bodyPr>
          <a:lstStyle/>
          <a:p>
            <a:pPr marL="474978" lvl="1" indent="-237489" algn="l">
              <a:lnSpc>
                <a:spcPts val="3079"/>
              </a:lnSpc>
              <a:buFont typeface="Arial"/>
              <a:buChar char="•"/>
            </a:pPr>
            <a:r>
              <a:rPr lang="en-US" sz="2199">
                <a:solidFill>
                  <a:srgbClr val="000000"/>
                </a:solidFill>
                <a:latin typeface="Canva Sans"/>
                <a:ea typeface="Canva Sans"/>
                <a:cs typeface="Canva Sans"/>
                <a:sym typeface="Canva Sans"/>
              </a:rPr>
              <a:t>Diversified digital financial ecosystem (payments → insurance → wealth)</a:t>
            </a:r>
          </a:p>
          <a:p>
            <a:pPr marL="474978" lvl="1" indent="-237489" algn="l">
              <a:lnSpc>
                <a:spcPts val="3079"/>
              </a:lnSpc>
              <a:buFont typeface="Arial"/>
              <a:buChar char="•"/>
            </a:pPr>
            <a:r>
              <a:rPr lang="en-US" sz="2199">
                <a:solidFill>
                  <a:srgbClr val="000000"/>
                </a:solidFill>
                <a:latin typeface="Canva Sans"/>
                <a:ea typeface="Canva Sans"/>
                <a:cs typeface="Canva Sans"/>
                <a:sym typeface="Canva Sans"/>
              </a:rPr>
              <a:t>MSME Insurance extends PhonePe into small-business risk protection</a:t>
            </a:r>
          </a:p>
          <a:p>
            <a:pPr marL="474978" lvl="1" indent="-237489" algn="l">
              <a:lnSpc>
                <a:spcPts val="3079"/>
              </a:lnSpc>
              <a:buFont typeface="Arial"/>
              <a:buChar char="•"/>
            </a:pPr>
            <a:r>
              <a:rPr lang="en-US" sz="2199">
                <a:solidFill>
                  <a:srgbClr val="000000"/>
                </a:solidFill>
                <a:latin typeface="Canva Sans"/>
                <a:ea typeface="Canva Sans"/>
                <a:cs typeface="Canva Sans"/>
                <a:sym typeface="Canva Sans"/>
              </a:rPr>
              <a:t>Supports PhonePe’s mission: simplicity, trust, technology</a:t>
            </a:r>
          </a:p>
        </p:txBody>
      </p:sp>
      <p:sp>
        <p:nvSpPr>
          <p:cNvPr id="29" name="Freeform 29"/>
          <p:cNvSpPr/>
          <p:nvPr/>
        </p:nvSpPr>
        <p:spPr>
          <a:xfrm>
            <a:off x="9333133" y="-3292389"/>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0" name="Freeform 30"/>
          <p:cNvSpPr/>
          <p:nvPr/>
        </p:nvSpPr>
        <p:spPr>
          <a:xfrm>
            <a:off x="622570" y="6314497"/>
            <a:ext cx="7387022" cy="3986737"/>
          </a:xfrm>
          <a:custGeom>
            <a:avLst/>
            <a:gdLst/>
            <a:ahLst/>
            <a:cxnLst/>
            <a:rect l="l" t="t" r="r" b="b"/>
            <a:pathLst>
              <a:path w="7387022" h="3986737">
                <a:moveTo>
                  <a:pt x="0" y="0"/>
                </a:moveTo>
                <a:lnTo>
                  <a:pt x="7387022" y="0"/>
                </a:lnTo>
                <a:lnTo>
                  <a:pt x="7387022" y="3986738"/>
                </a:lnTo>
                <a:lnTo>
                  <a:pt x="0" y="3986738"/>
                </a:lnTo>
                <a:lnTo>
                  <a:pt x="0" y="0"/>
                </a:lnTo>
                <a:close/>
              </a:path>
            </a:pathLst>
          </a:custGeom>
          <a:blipFill>
            <a:blip r:embed="rId6"/>
            <a:stretch>
              <a:fillRect t="-2459" b="-2459"/>
            </a:stretch>
          </a:blipFill>
        </p:spPr>
        <p:txBody>
          <a:bodyPr/>
          <a:lstStyle/>
          <a:p>
            <a:endParaRPr lang="en-IN"/>
          </a:p>
        </p:txBody>
      </p:sp>
      <p:sp>
        <p:nvSpPr>
          <p:cNvPr id="31" name="Freeform 31"/>
          <p:cNvSpPr/>
          <p:nvPr/>
        </p:nvSpPr>
        <p:spPr>
          <a:xfrm rot="-10800000">
            <a:off x="-2409464" y="6826017"/>
            <a:ext cx="9126330" cy="6038868"/>
          </a:xfrm>
          <a:custGeom>
            <a:avLst/>
            <a:gdLst/>
            <a:ahLst/>
            <a:cxnLst/>
            <a:rect l="l" t="t" r="r" b="b"/>
            <a:pathLst>
              <a:path w="9126330" h="6038868">
                <a:moveTo>
                  <a:pt x="0" y="0"/>
                </a:moveTo>
                <a:lnTo>
                  <a:pt x="9126330" y="0"/>
                </a:lnTo>
                <a:lnTo>
                  <a:pt x="9126330" y="6038868"/>
                </a:lnTo>
                <a:lnTo>
                  <a:pt x="0" y="6038868"/>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258469" y="-3975607"/>
            <a:ext cx="103815" cy="18620753"/>
            <a:chOff x="0" y="0"/>
            <a:chExt cx="26854" cy="4816593"/>
          </a:xfrm>
        </p:grpSpPr>
        <p:sp>
          <p:nvSpPr>
            <p:cNvPr id="3" name="Freeform 3"/>
            <p:cNvSpPr/>
            <p:nvPr/>
          </p:nvSpPr>
          <p:spPr>
            <a:xfrm>
              <a:off x="0" y="0"/>
              <a:ext cx="26854" cy="4816592"/>
            </a:xfrm>
            <a:custGeom>
              <a:avLst/>
              <a:gdLst/>
              <a:ahLst/>
              <a:cxnLst/>
              <a:rect l="l" t="t" r="r" b="b"/>
              <a:pathLst>
                <a:path w="26854" h="4816592">
                  <a:moveTo>
                    <a:pt x="0" y="0"/>
                  </a:moveTo>
                  <a:lnTo>
                    <a:pt x="26854" y="0"/>
                  </a:lnTo>
                  <a:lnTo>
                    <a:pt x="26854" y="4816592"/>
                  </a:lnTo>
                  <a:lnTo>
                    <a:pt x="0" y="4816592"/>
                  </a:lnTo>
                  <a:close/>
                </a:path>
              </a:pathLst>
            </a:custGeom>
            <a:solidFill>
              <a:srgbClr val="5F259F"/>
            </a:solidFill>
          </p:spPr>
          <p:txBody>
            <a:bodyPr/>
            <a:lstStyle/>
            <a:p>
              <a:endParaRPr lang="en-IN"/>
            </a:p>
          </p:txBody>
        </p:sp>
        <p:sp>
          <p:nvSpPr>
            <p:cNvPr id="4" name="TextBox 4"/>
            <p:cNvSpPr txBox="1"/>
            <p:nvPr/>
          </p:nvSpPr>
          <p:spPr>
            <a:xfrm>
              <a:off x="0" y="-38100"/>
              <a:ext cx="26854" cy="4854693"/>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12764159" y="410743"/>
            <a:ext cx="4957658" cy="4872119"/>
          </a:xfrm>
          <a:custGeom>
            <a:avLst/>
            <a:gdLst/>
            <a:ahLst/>
            <a:cxnLst/>
            <a:rect l="l" t="t" r="r" b="b"/>
            <a:pathLst>
              <a:path w="4957658" h="4872119">
                <a:moveTo>
                  <a:pt x="0" y="0"/>
                </a:moveTo>
                <a:lnTo>
                  <a:pt x="4957658" y="0"/>
                </a:lnTo>
                <a:lnTo>
                  <a:pt x="4957658" y="4872119"/>
                </a:lnTo>
                <a:lnTo>
                  <a:pt x="0" y="4872119"/>
                </a:lnTo>
                <a:lnTo>
                  <a:pt x="0" y="0"/>
                </a:lnTo>
                <a:close/>
              </a:path>
            </a:pathLst>
          </a:custGeom>
          <a:blipFill>
            <a:blip r:embed="rId2"/>
            <a:stretch>
              <a:fillRect l="-1013" t="-2520" r="-1013"/>
            </a:stretch>
          </a:blipFill>
        </p:spPr>
        <p:txBody>
          <a:bodyPr/>
          <a:lstStyle/>
          <a:p>
            <a:endParaRPr lang="en-IN"/>
          </a:p>
        </p:txBody>
      </p:sp>
      <p:sp>
        <p:nvSpPr>
          <p:cNvPr id="6" name="Freeform 6"/>
          <p:cNvSpPr/>
          <p:nvPr/>
        </p:nvSpPr>
        <p:spPr>
          <a:xfrm>
            <a:off x="12901700" y="5798600"/>
            <a:ext cx="5028349" cy="4288090"/>
          </a:xfrm>
          <a:custGeom>
            <a:avLst/>
            <a:gdLst/>
            <a:ahLst/>
            <a:cxnLst/>
            <a:rect l="l" t="t" r="r" b="b"/>
            <a:pathLst>
              <a:path w="5028349" h="4288090">
                <a:moveTo>
                  <a:pt x="0" y="0"/>
                </a:moveTo>
                <a:lnTo>
                  <a:pt x="5028350" y="0"/>
                </a:lnTo>
                <a:lnTo>
                  <a:pt x="5028350" y="4288090"/>
                </a:lnTo>
                <a:lnTo>
                  <a:pt x="0" y="4288090"/>
                </a:lnTo>
                <a:lnTo>
                  <a:pt x="0" y="0"/>
                </a:lnTo>
                <a:close/>
              </a:path>
            </a:pathLst>
          </a:custGeom>
          <a:blipFill>
            <a:blip r:embed="rId3"/>
            <a:stretch>
              <a:fillRect t="-7196" b="-10066"/>
            </a:stretch>
          </a:blipFill>
        </p:spPr>
        <p:txBody>
          <a:bodyPr/>
          <a:lstStyle/>
          <a:p>
            <a:endParaRPr lang="en-IN"/>
          </a:p>
        </p:txBody>
      </p:sp>
      <p:sp>
        <p:nvSpPr>
          <p:cNvPr id="7" name="TextBox 7"/>
          <p:cNvSpPr txBox="1"/>
          <p:nvPr/>
        </p:nvSpPr>
        <p:spPr>
          <a:xfrm>
            <a:off x="-637425" y="209222"/>
            <a:ext cx="8136740" cy="903596"/>
          </a:xfrm>
          <a:prstGeom prst="rect">
            <a:avLst/>
          </a:prstGeom>
        </p:spPr>
        <p:txBody>
          <a:bodyPr lIns="0" tIns="0" rIns="0" bIns="0" rtlCol="0" anchor="t">
            <a:spAutoFit/>
          </a:bodyPr>
          <a:lstStyle/>
          <a:p>
            <a:pPr algn="ctr">
              <a:lnSpc>
                <a:spcPts val="7420"/>
              </a:lnSpc>
              <a:spcBef>
                <a:spcPct val="0"/>
              </a:spcBef>
            </a:pPr>
            <a:r>
              <a:rPr lang="en-US" sz="5300">
                <a:solidFill>
                  <a:srgbClr val="5F259F"/>
                </a:solidFill>
                <a:latin typeface="League Spartan"/>
                <a:ea typeface="League Spartan"/>
                <a:cs typeface="League Spartan"/>
                <a:sym typeface="League Spartan"/>
              </a:rPr>
              <a:t>BRAND IDENTITY</a:t>
            </a:r>
          </a:p>
        </p:txBody>
      </p:sp>
      <p:sp>
        <p:nvSpPr>
          <p:cNvPr id="8" name="TextBox 8"/>
          <p:cNvSpPr txBox="1"/>
          <p:nvPr/>
        </p:nvSpPr>
        <p:spPr>
          <a:xfrm>
            <a:off x="54645" y="1369993"/>
            <a:ext cx="6587182" cy="39274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Canva Sans"/>
                <a:ea typeface="Canva Sans"/>
                <a:cs typeface="Canva Sans"/>
                <a:sym typeface="Canva Sans"/>
              </a:rPr>
              <a:t>PhonePe is perceived as a trusted, simple, and digital-first financial brand.</a:t>
            </a:r>
          </a:p>
          <a:p>
            <a:pPr marL="539748" lvl="1" indent="-269874" algn="just">
              <a:lnSpc>
                <a:spcPts val="3499"/>
              </a:lnSpc>
              <a:buFont typeface="Arial"/>
              <a:buChar char="•"/>
            </a:pPr>
            <a:r>
              <a:rPr lang="en-US" sz="2499">
                <a:solidFill>
                  <a:srgbClr val="000000"/>
                </a:solidFill>
                <a:latin typeface="Canva Sans"/>
                <a:ea typeface="Canva Sans"/>
                <a:cs typeface="Canva Sans"/>
                <a:sym typeface="Canva Sans"/>
              </a:rPr>
              <a:t>Strong MSME recall due to UPI dominance and wide offline partner presence.</a:t>
            </a:r>
          </a:p>
          <a:p>
            <a:pPr marL="539748" lvl="1" indent="-269874" algn="just">
              <a:lnSpc>
                <a:spcPts val="3499"/>
              </a:lnSpc>
              <a:buFont typeface="Arial"/>
              <a:buChar char="•"/>
            </a:pPr>
            <a:r>
              <a:rPr lang="en-US" sz="2499">
                <a:solidFill>
                  <a:srgbClr val="000000"/>
                </a:solidFill>
                <a:latin typeface="Canva Sans"/>
                <a:ea typeface="Canva Sans"/>
                <a:cs typeface="Canva Sans"/>
                <a:sym typeface="Canva Sans"/>
              </a:rPr>
              <a:t>MSME Insurance strengthens PhonePe’s role as a complete business solutions platform.</a:t>
            </a:r>
          </a:p>
          <a:p>
            <a:pPr algn="just">
              <a:lnSpc>
                <a:spcPts val="3499"/>
              </a:lnSpc>
            </a:pPr>
            <a:endParaRPr lang="en-US" sz="2499">
              <a:solidFill>
                <a:srgbClr val="000000"/>
              </a:solidFill>
              <a:latin typeface="Canva Sans"/>
              <a:ea typeface="Canva Sans"/>
              <a:cs typeface="Canva Sans"/>
              <a:sym typeface="Canva Sans"/>
            </a:endParaRPr>
          </a:p>
        </p:txBody>
      </p:sp>
      <p:sp>
        <p:nvSpPr>
          <p:cNvPr id="9" name="TextBox 9"/>
          <p:cNvSpPr txBox="1"/>
          <p:nvPr/>
        </p:nvSpPr>
        <p:spPr>
          <a:xfrm>
            <a:off x="344366" y="6721070"/>
            <a:ext cx="6007739" cy="305117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000000"/>
                </a:solidFill>
                <a:latin typeface="Canva Sans"/>
                <a:ea typeface="Canva Sans"/>
                <a:cs typeface="Canva Sans"/>
                <a:sym typeface="Canva Sans"/>
              </a:rPr>
              <a:t>PhonePe MSME Insurance ranks high on trust + simplicity</a:t>
            </a:r>
          </a:p>
          <a:p>
            <a:pPr marL="539748" lvl="1" indent="-269874" algn="l">
              <a:lnSpc>
                <a:spcPts val="3499"/>
              </a:lnSpc>
              <a:buFont typeface="Arial"/>
              <a:buChar char="•"/>
            </a:pPr>
            <a:r>
              <a:rPr lang="en-US" sz="2499">
                <a:solidFill>
                  <a:srgbClr val="000000"/>
                </a:solidFill>
                <a:latin typeface="Canva Sans"/>
                <a:ea typeface="Canva Sans"/>
                <a:cs typeface="Canva Sans"/>
                <a:sym typeface="Canva Sans"/>
              </a:rPr>
              <a:t>More reliable than local agents; more guided than PolicyBazaar</a:t>
            </a:r>
          </a:p>
          <a:p>
            <a:pPr marL="539748" lvl="1" indent="-269874" algn="l">
              <a:lnSpc>
                <a:spcPts val="3499"/>
              </a:lnSpc>
              <a:buFont typeface="Arial"/>
              <a:buChar char="•"/>
            </a:pPr>
            <a:r>
              <a:rPr lang="en-US" sz="2499">
                <a:solidFill>
                  <a:srgbClr val="000000"/>
                </a:solidFill>
                <a:latin typeface="Canva Sans"/>
                <a:ea typeface="Canva Sans"/>
                <a:cs typeface="Canva Sans"/>
                <a:sym typeface="Canva Sans"/>
              </a:rPr>
              <a:t>Hybrid advisory + vernacular support creates unique differentiation</a:t>
            </a:r>
          </a:p>
        </p:txBody>
      </p:sp>
      <p:sp>
        <p:nvSpPr>
          <p:cNvPr id="10" name="TextBox 10"/>
          <p:cNvSpPr txBox="1"/>
          <p:nvPr/>
        </p:nvSpPr>
        <p:spPr>
          <a:xfrm>
            <a:off x="54645" y="5701003"/>
            <a:ext cx="8683634" cy="903605"/>
          </a:xfrm>
          <a:prstGeom prst="rect">
            <a:avLst/>
          </a:prstGeom>
        </p:spPr>
        <p:txBody>
          <a:bodyPr lIns="0" tIns="0" rIns="0" bIns="0" rtlCol="0" anchor="t">
            <a:spAutoFit/>
          </a:bodyPr>
          <a:lstStyle/>
          <a:p>
            <a:pPr algn="ctr">
              <a:lnSpc>
                <a:spcPts val="7420"/>
              </a:lnSpc>
              <a:spcBef>
                <a:spcPct val="0"/>
              </a:spcBef>
            </a:pPr>
            <a:r>
              <a:rPr lang="en-US" sz="5300">
                <a:solidFill>
                  <a:srgbClr val="5F259F"/>
                </a:solidFill>
                <a:latin typeface="League Spartan"/>
                <a:ea typeface="League Spartan"/>
                <a:cs typeface="League Spartan"/>
                <a:sym typeface="League Spartan"/>
              </a:rPr>
              <a:t>PERCEPTUAL MAPPING</a:t>
            </a:r>
          </a:p>
        </p:txBody>
      </p:sp>
      <p:sp>
        <p:nvSpPr>
          <p:cNvPr id="11" name="TextBox 11"/>
          <p:cNvSpPr txBox="1"/>
          <p:nvPr/>
        </p:nvSpPr>
        <p:spPr>
          <a:xfrm>
            <a:off x="6641826" y="6861847"/>
            <a:ext cx="5285812" cy="305117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000000"/>
                </a:solidFill>
                <a:latin typeface="Canva Sans"/>
                <a:ea typeface="Canva Sans"/>
                <a:cs typeface="Canva Sans"/>
                <a:sym typeface="Canva Sans"/>
              </a:rPr>
              <a:t>Simplifies insurance for MSMEs by removing complexity &amp; jargon</a:t>
            </a:r>
          </a:p>
          <a:p>
            <a:pPr marL="539746" lvl="1" indent="-269873" algn="l">
              <a:lnSpc>
                <a:spcPts val="3499"/>
              </a:lnSpc>
              <a:buFont typeface="Arial"/>
              <a:buChar char="•"/>
            </a:pPr>
            <a:r>
              <a:rPr lang="en-US" sz="2499">
                <a:solidFill>
                  <a:srgbClr val="000000"/>
                </a:solidFill>
                <a:latin typeface="Canva Sans"/>
                <a:ea typeface="Canva Sans"/>
                <a:cs typeface="Canva Sans"/>
                <a:sym typeface="Canva Sans"/>
              </a:rPr>
              <a:t>Hybrid advisory builds both digital convenience &amp; human trust</a:t>
            </a:r>
          </a:p>
          <a:p>
            <a:pPr algn="l">
              <a:lnSpc>
                <a:spcPts val="3499"/>
              </a:lnSpc>
            </a:pPr>
            <a:endParaRPr lang="en-US" sz="2499">
              <a:solidFill>
                <a:srgbClr val="000000"/>
              </a:solidFill>
              <a:latin typeface="Canva Sans"/>
              <a:ea typeface="Canva Sans"/>
              <a:cs typeface="Canva Sans"/>
              <a:sym typeface="Canva Sans"/>
            </a:endParaRPr>
          </a:p>
        </p:txBody>
      </p:sp>
      <p:sp>
        <p:nvSpPr>
          <p:cNvPr id="12" name="TextBox 12"/>
          <p:cNvSpPr txBox="1"/>
          <p:nvPr/>
        </p:nvSpPr>
        <p:spPr>
          <a:xfrm>
            <a:off x="6883202" y="1374437"/>
            <a:ext cx="5880958" cy="348932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000000"/>
                </a:solidFill>
                <a:latin typeface="Canva Sans"/>
                <a:ea typeface="Canva Sans"/>
                <a:cs typeface="Canva Sans"/>
                <a:sym typeface="Canva Sans"/>
              </a:rPr>
              <a:t>Trustworthy, simple, and approachable brand personality</a:t>
            </a:r>
          </a:p>
          <a:p>
            <a:pPr marL="539746" lvl="1" indent="-269873" algn="l">
              <a:lnSpc>
                <a:spcPts val="3499"/>
              </a:lnSpc>
              <a:buFont typeface="Arial"/>
              <a:buChar char="•"/>
            </a:pPr>
            <a:r>
              <a:rPr lang="en-US" sz="2499">
                <a:solidFill>
                  <a:srgbClr val="000000"/>
                </a:solidFill>
                <a:latin typeface="Canva Sans"/>
                <a:ea typeface="Canva Sans"/>
                <a:cs typeface="Canva Sans"/>
                <a:sym typeface="Canva Sans"/>
              </a:rPr>
              <a:t>MSME-focused culture with vernacular-friendly communication</a:t>
            </a:r>
          </a:p>
          <a:p>
            <a:pPr marL="539746" lvl="1" indent="-269873" algn="l">
              <a:lnSpc>
                <a:spcPts val="3499"/>
              </a:lnSpc>
              <a:buFont typeface="Arial"/>
              <a:buChar char="•"/>
            </a:pPr>
            <a:r>
              <a:rPr lang="en-US" sz="2499">
                <a:solidFill>
                  <a:srgbClr val="000000"/>
                </a:solidFill>
                <a:latin typeface="Canva Sans"/>
                <a:ea typeface="Canva Sans"/>
                <a:cs typeface="Canva Sans"/>
                <a:sym typeface="Canva Sans"/>
              </a:rPr>
              <a:t>Empowers digitally hesitant owners to feel savvy, secure, and proactive</a:t>
            </a:r>
          </a:p>
        </p:txBody>
      </p:sp>
      <p:sp>
        <p:nvSpPr>
          <p:cNvPr id="13" name="Freeform 13"/>
          <p:cNvSpPr/>
          <p:nvPr/>
        </p:nvSpPr>
        <p:spPr>
          <a:xfrm>
            <a:off x="8738279" y="-3393215"/>
            <a:ext cx="11426111" cy="7560626"/>
          </a:xfrm>
          <a:custGeom>
            <a:avLst/>
            <a:gdLst/>
            <a:ahLst/>
            <a:cxnLst/>
            <a:rect l="l" t="t" r="r" b="b"/>
            <a:pathLst>
              <a:path w="11426111" h="7560626">
                <a:moveTo>
                  <a:pt x="0" y="0"/>
                </a:moveTo>
                <a:lnTo>
                  <a:pt x="11426110" y="0"/>
                </a:lnTo>
                <a:lnTo>
                  <a:pt x="11426110" y="7560626"/>
                </a:lnTo>
                <a:lnTo>
                  <a:pt x="0" y="7560626"/>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p:cNvSpPr/>
          <p:nvPr/>
        </p:nvSpPr>
        <p:spPr>
          <a:xfrm>
            <a:off x="-2115734" y="5477987"/>
            <a:ext cx="11426111" cy="7560626"/>
          </a:xfrm>
          <a:custGeom>
            <a:avLst/>
            <a:gdLst/>
            <a:ahLst/>
            <a:cxnLst/>
            <a:rect l="l" t="t" r="r" b="b"/>
            <a:pathLst>
              <a:path w="11426111" h="7560626">
                <a:moveTo>
                  <a:pt x="0" y="0"/>
                </a:moveTo>
                <a:lnTo>
                  <a:pt x="11426111" y="0"/>
                </a:lnTo>
                <a:lnTo>
                  <a:pt x="11426111" y="7560626"/>
                </a:lnTo>
                <a:lnTo>
                  <a:pt x="0" y="7560626"/>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rot="-8323120">
            <a:off x="13801814" y="391430"/>
            <a:ext cx="242314" cy="2423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 name="TextBox 5"/>
            <p:cNvSpPr txBox="1"/>
            <p:nvPr/>
          </p:nvSpPr>
          <p:spPr>
            <a:xfrm>
              <a:off x="76200" y="38100"/>
              <a:ext cx="660400" cy="698500"/>
            </a:xfrm>
            <a:prstGeom prst="rect">
              <a:avLst/>
            </a:prstGeom>
          </p:spPr>
          <p:txBody>
            <a:bodyPr lIns="40596" tIns="40596" rIns="40596" bIns="40596" rtlCol="0" anchor="ctr"/>
            <a:lstStyle/>
            <a:p>
              <a:pPr algn="ctr">
                <a:lnSpc>
                  <a:spcPts val="2659"/>
                </a:lnSpc>
              </a:pPr>
              <a:endParaRPr/>
            </a:p>
          </p:txBody>
        </p:sp>
      </p:grpSp>
      <p:sp>
        <p:nvSpPr>
          <p:cNvPr id="6" name="Freeform 6"/>
          <p:cNvSpPr/>
          <p:nvPr/>
        </p:nvSpPr>
        <p:spPr>
          <a:xfrm rot="1357770">
            <a:off x="9615332" y="-4249915"/>
            <a:ext cx="12845497" cy="8499830"/>
          </a:xfrm>
          <a:custGeom>
            <a:avLst/>
            <a:gdLst/>
            <a:ahLst/>
            <a:cxnLst/>
            <a:rect l="l" t="t" r="r" b="b"/>
            <a:pathLst>
              <a:path w="12845497" h="8499830">
                <a:moveTo>
                  <a:pt x="0" y="0"/>
                </a:moveTo>
                <a:lnTo>
                  <a:pt x="12845497" y="0"/>
                </a:lnTo>
                <a:lnTo>
                  <a:pt x="12845497" y="8499830"/>
                </a:lnTo>
                <a:lnTo>
                  <a:pt x="0" y="849983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124463" y="1643105"/>
            <a:ext cx="3767214" cy="623303"/>
          </a:xfrm>
          <a:custGeom>
            <a:avLst/>
            <a:gdLst/>
            <a:ahLst/>
            <a:cxnLst/>
            <a:rect l="l" t="t" r="r" b="b"/>
            <a:pathLst>
              <a:path w="3767214" h="623303">
                <a:moveTo>
                  <a:pt x="0" y="0"/>
                </a:moveTo>
                <a:lnTo>
                  <a:pt x="3767214" y="0"/>
                </a:lnTo>
                <a:lnTo>
                  <a:pt x="3767214" y="623303"/>
                </a:lnTo>
                <a:lnTo>
                  <a:pt x="0" y="623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8" name="Group 8"/>
          <p:cNvGrpSpPr/>
          <p:nvPr/>
        </p:nvGrpSpPr>
        <p:grpSpPr>
          <a:xfrm>
            <a:off x="4115274" y="5143500"/>
            <a:ext cx="730885" cy="619125"/>
            <a:chOff x="0" y="0"/>
            <a:chExt cx="974513" cy="825500"/>
          </a:xfrm>
        </p:grpSpPr>
        <p:sp>
          <p:nvSpPr>
            <p:cNvPr id="9" name="Freeform 9"/>
            <p:cNvSpPr/>
            <p:nvPr/>
          </p:nvSpPr>
          <p:spPr>
            <a:xfrm>
              <a:off x="0" y="0"/>
              <a:ext cx="560705" cy="825500"/>
            </a:xfrm>
            <a:custGeom>
              <a:avLst/>
              <a:gdLst/>
              <a:ahLst/>
              <a:cxnLst/>
              <a:rect l="l" t="t" r="r" b="b"/>
              <a:pathLst>
                <a:path w="560705" h="825500">
                  <a:moveTo>
                    <a:pt x="560705" y="412750"/>
                  </a:moveTo>
                  <a:lnTo>
                    <a:pt x="265557" y="0"/>
                  </a:lnTo>
                  <a:lnTo>
                    <a:pt x="0" y="0"/>
                  </a:lnTo>
                  <a:lnTo>
                    <a:pt x="295148" y="412750"/>
                  </a:lnTo>
                  <a:lnTo>
                    <a:pt x="0" y="825500"/>
                  </a:lnTo>
                  <a:lnTo>
                    <a:pt x="265557" y="825500"/>
                  </a:lnTo>
                  <a:lnTo>
                    <a:pt x="560705" y="412750"/>
                  </a:lnTo>
                  <a:close/>
                </a:path>
              </a:pathLst>
            </a:custGeom>
            <a:solidFill>
              <a:srgbClr val="5F259F"/>
            </a:solidFill>
          </p:spPr>
          <p:txBody>
            <a:bodyPr/>
            <a:lstStyle/>
            <a:p>
              <a:endParaRPr lang="en-IN"/>
            </a:p>
          </p:txBody>
        </p:sp>
        <p:sp>
          <p:nvSpPr>
            <p:cNvPr id="10" name="Freeform 10"/>
            <p:cNvSpPr/>
            <p:nvPr/>
          </p:nvSpPr>
          <p:spPr>
            <a:xfrm>
              <a:off x="413131" y="0"/>
              <a:ext cx="560705" cy="825500"/>
            </a:xfrm>
            <a:custGeom>
              <a:avLst/>
              <a:gdLst/>
              <a:ahLst/>
              <a:cxnLst/>
              <a:rect l="l" t="t" r="r" b="b"/>
              <a:pathLst>
                <a:path w="560705" h="825500">
                  <a:moveTo>
                    <a:pt x="560705" y="412750"/>
                  </a:moveTo>
                  <a:lnTo>
                    <a:pt x="265557" y="0"/>
                  </a:lnTo>
                  <a:lnTo>
                    <a:pt x="0" y="0"/>
                  </a:lnTo>
                  <a:lnTo>
                    <a:pt x="295148" y="412750"/>
                  </a:lnTo>
                  <a:lnTo>
                    <a:pt x="0" y="825500"/>
                  </a:lnTo>
                  <a:lnTo>
                    <a:pt x="265557" y="825500"/>
                  </a:lnTo>
                  <a:lnTo>
                    <a:pt x="560705" y="412750"/>
                  </a:lnTo>
                  <a:close/>
                </a:path>
              </a:pathLst>
            </a:custGeom>
            <a:solidFill>
              <a:srgbClr val="004AAC"/>
            </a:solidFill>
          </p:spPr>
          <p:txBody>
            <a:bodyPr/>
            <a:lstStyle/>
            <a:p>
              <a:endParaRPr lang="en-IN"/>
            </a:p>
          </p:txBody>
        </p:sp>
      </p:grpSp>
      <p:sp>
        <p:nvSpPr>
          <p:cNvPr id="11" name="Freeform 11"/>
          <p:cNvSpPr/>
          <p:nvPr/>
        </p:nvSpPr>
        <p:spPr>
          <a:xfrm>
            <a:off x="4722767" y="1643105"/>
            <a:ext cx="3767214" cy="623303"/>
          </a:xfrm>
          <a:custGeom>
            <a:avLst/>
            <a:gdLst/>
            <a:ahLst/>
            <a:cxnLst/>
            <a:rect l="l" t="t" r="r" b="b"/>
            <a:pathLst>
              <a:path w="3767214" h="623303">
                <a:moveTo>
                  <a:pt x="0" y="0"/>
                </a:moveTo>
                <a:lnTo>
                  <a:pt x="3767214" y="0"/>
                </a:lnTo>
                <a:lnTo>
                  <a:pt x="3767214" y="623303"/>
                </a:lnTo>
                <a:lnTo>
                  <a:pt x="0" y="623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a:off x="9061258" y="1643105"/>
            <a:ext cx="3767214" cy="623303"/>
          </a:xfrm>
          <a:custGeom>
            <a:avLst/>
            <a:gdLst/>
            <a:ahLst/>
            <a:cxnLst/>
            <a:rect l="l" t="t" r="r" b="b"/>
            <a:pathLst>
              <a:path w="3767214" h="623303">
                <a:moveTo>
                  <a:pt x="0" y="0"/>
                </a:moveTo>
                <a:lnTo>
                  <a:pt x="3767215" y="0"/>
                </a:lnTo>
                <a:lnTo>
                  <a:pt x="3767215" y="623303"/>
                </a:lnTo>
                <a:lnTo>
                  <a:pt x="0" y="623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3" name="Group 13"/>
          <p:cNvGrpSpPr/>
          <p:nvPr/>
        </p:nvGrpSpPr>
        <p:grpSpPr>
          <a:xfrm>
            <a:off x="8788354" y="2164628"/>
            <a:ext cx="80213" cy="2978872"/>
            <a:chOff x="0" y="0"/>
            <a:chExt cx="95756" cy="3556083"/>
          </a:xfrm>
        </p:grpSpPr>
        <p:sp>
          <p:nvSpPr>
            <p:cNvPr id="14" name="Freeform 14"/>
            <p:cNvSpPr/>
            <p:nvPr/>
          </p:nvSpPr>
          <p:spPr>
            <a:xfrm>
              <a:off x="0" y="31496"/>
              <a:ext cx="95377" cy="3493135"/>
            </a:xfrm>
            <a:custGeom>
              <a:avLst/>
              <a:gdLst/>
              <a:ahLst/>
              <a:cxnLst/>
              <a:rect l="l" t="t" r="r" b="b"/>
              <a:pathLst>
                <a:path w="95377" h="3493135">
                  <a:moveTo>
                    <a:pt x="63627" y="0"/>
                  </a:moveTo>
                  <a:lnTo>
                    <a:pt x="95377" y="3492500"/>
                  </a:lnTo>
                  <a:lnTo>
                    <a:pt x="31750" y="3493135"/>
                  </a:lnTo>
                  <a:lnTo>
                    <a:pt x="0" y="635"/>
                  </a:lnTo>
                  <a:close/>
                </a:path>
              </a:pathLst>
            </a:custGeom>
            <a:solidFill>
              <a:srgbClr val="004AAC"/>
            </a:solidFill>
          </p:spPr>
          <p:txBody>
            <a:bodyPr/>
            <a:lstStyle/>
            <a:p>
              <a:endParaRPr lang="en-IN"/>
            </a:p>
          </p:txBody>
        </p:sp>
      </p:grpSp>
      <p:sp>
        <p:nvSpPr>
          <p:cNvPr id="15" name="Freeform 15"/>
          <p:cNvSpPr/>
          <p:nvPr/>
        </p:nvSpPr>
        <p:spPr>
          <a:xfrm>
            <a:off x="13492086" y="1643105"/>
            <a:ext cx="3767214" cy="623303"/>
          </a:xfrm>
          <a:custGeom>
            <a:avLst/>
            <a:gdLst/>
            <a:ahLst/>
            <a:cxnLst/>
            <a:rect l="l" t="t" r="r" b="b"/>
            <a:pathLst>
              <a:path w="3767214" h="623303">
                <a:moveTo>
                  <a:pt x="0" y="0"/>
                </a:moveTo>
                <a:lnTo>
                  <a:pt x="3767214" y="0"/>
                </a:lnTo>
                <a:lnTo>
                  <a:pt x="3767214" y="623303"/>
                </a:lnTo>
                <a:lnTo>
                  <a:pt x="0" y="623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6" name="Group 16"/>
          <p:cNvGrpSpPr/>
          <p:nvPr/>
        </p:nvGrpSpPr>
        <p:grpSpPr>
          <a:xfrm>
            <a:off x="13175189" y="2164628"/>
            <a:ext cx="80213" cy="2978872"/>
            <a:chOff x="0" y="0"/>
            <a:chExt cx="95756" cy="3556083"/>
          </a:xfrm>
        </p:grpSpPr>
        <p:sp>
          <p:nvSpPr>
            <p:cNvPr id="17" name="Freeform 17"/>
            <p:cNvSpPr/>
            <p:nvPr/>
          </p:nvSpPr>
          <p:spPr>
            <a:xfrm>
              <a:off x="0" y="31496"/>
              <a:ext cx="95377" cy="3493135"/>
            </a:xfrm>
            <a:custGeom>
              <a:avLst/>
              <a:gdLst/>
              <a:ahLst/>
              <a:cxnLst/>
              <a:rect l="l" t="t" r="r" b="b"/>
              <a:pathLst>
                <a:path w="95377" h="3493135">
                  <a:moveTo>
                    <a:pt x="63627" y="0"/>
                  </a:moveTo>
                  <a:lnTo>
                    <a:pt x="95377" y="3492500"/>
                  </a:lnTo>
                  <a:lnTo>
                    <a:pt x="31750" y="3493135"/>
                  </a:lnTo>
                  <a:lnTo>
                    <a:pt x="0" y="635"/>
                  </a:lnTo>
                  <a:close/>
                </a:path>
              </a:pathLst>
            </a:custGeom>
            <a:solidFill>
              <a:srgbClr val="004AAC"/>
            </a:solidFill>
          </p:spPr>
          <p:txBody>
            <a:bodyPr/>
            <a:lstStyle/>
            <a:p>
              <a:endParaRPr lang="en-IN"/>
            </a:p>
          </p:txBody>
        </p:sp>
      </p:grpSp>
      <p:grpSp>
        <p:nvGrpSpPr>
          <p:cNvPr id="18" name="Group 18"/>
          <p:cNvGrpSpPr/>
          <p:nvPr/>
        </p:nvGrpSpPr>
        <p:grpSpPr>
          <a:xfrm>
            <a:off x="8503759" y="5143500"/>
            <a:ext cx="730885" cy="619125"/>
            <a:chOff x="0" y="0"/>
            <a:chExt cx="974513" cy="825500"/>
          </a:xfrm>
        </p:grpSpPr>
        <p:sp>
          <p:nvSpPr>
            <p:cNvPr id="19" name="Freeform 19"/>
            <p:cNvSpPr/>
            <p:nvPr/>
          </p:nvSpPr>
          <p:spPr>
            <a:xfrm>
              <a:off x="0" y="0"/>
              <a:ext cx="560705" cy="825500"/>
            </a:xfrm>
            <a:custGeom>
              <a:avLst/>
              <a:gdLst/>
              <a:ahLst/>
              <a:cxnLst/>
              <a:rect l="l" t="t" r="r" b="b"/>
              <a:pathLst>
                <a:path w="560705" h="825500">
                  <a:moveTo>
                    <a:pt x="560705" y="412750"/>
                  </a:moveTo>
                  <a:lnTo>
                    <a:pt x="265557" y="0"/>
                  </a:lnTo>
                  <a:lnTo>
                    <a:pt x="0" y="0"/>
                  </a:lnTo>
                  <a:lnTo>
                    <a:pt x="295148" y="412750"/>
                  </a:lnTo>
                  <a:lnTo>
                    <a:pt x="0" y="825500"/>
                  </a:lnTo>
                  <a:lnTo>
                    <a:pt x="265557" y="825500"/>
                  </a:lnTo>
                  <a:lnTo>
                    <a:pt x="560705" y="412750"/>
                  </a:lnTo>
                  <a:close/>
                </a:path>
              </a:pathLst>
            </a:custGeom>
            <a:solidFill>
              <a:srgbClr val="5F259F"/>
            </a:solidFill>
          </p:spPr>
          <p:txBody>
            <a:bodyPr/>
            <a:lstStyle/>
            <a:p>
              <a:endParaRPr lang="en-IN"/>
            </a:p>
          </p:txBody>
        </p:sp>
        <p:sp>
          <p:nvSpPr>
            <p:cNvPr id="20" name="Freeform 20"/>
            <p:cNvSpPr/>
            <p:nvPr/>
          </p:nvSpPr>
          <p:spPr>
            <a:xfrm>
              <a:off x="413131" y="0"/>
              <a:ext cx="560705" cy="825500"/>
            </a:xfrm>
            <a:custGeom>
              <a:avLst/>
              <a:gdLst/>
              <a:ahLst/>
              <a:cxnLst/>
              <a:rect l="l" t="t" r="r" b="b"/>
              <a:pathLst>
                <a:path w="560705" h="825500">
                  <a:moveTo>
                    <a:pt x="560705" y="412750"/>
                  </a:moveTo>
                  <a:lnTo>
                    <a:pt x="265557" y="0"/>
                  </a:lnTo>
                  <a:lnTo>
                    <a:pt x="0" y="0"/>
                  </a:lnTo>
                  <a:lnTo>
                    <a:pt x="295148" y="412750"/>
                  </a:lnTo>
                  <a:lnTo>
                    <a:pt x="0" y="825500"/>
                  </a:lnTo>
                  <a:lnTo>
                    <a:pt x="265557" y="825500"/>
                  </a:lnTo>
                  <a:lnTo>
                    <a:pt x="560705" y="412750"/>
                  </a:lnTo>
                  <a:close/>
                </a:path>
              </a:pathLst>
            </a:custGeom>
            <a:solidFill>
              <a:srgbClr val="004AAC"/>
            </a:solidFill>
          </p:spPr>
          <p:txBody>
            <a:bodyPr/>
            <a:lstStyle/>
            <a:p>
              <a:endParaRPr lang="en-IN"/>
            </a:p>
          </p:txBody>
        </p:sp>
      </p:grpSp>
      <p:grpSp>
        <p:nvGrpSpPr>
          <p:cNvPr id="21" name="Group 21"/>
          <p:cNvGrpSpPr/>
          <p:nvPr/>
        </p:nvGrpSpPr>
        <p:grpSpPr>
          <a:xfrm>
            <a:off x="12892244" y="5143500"/>
            <a:ext cx="730885" cy="619125"/>
            <a:chOff x="0" y="0"/>
            <a:chExt cx="974513" cy="825500"/>
          </a:xfrm>
        </p:grpSpPr>
        <p:sp>
          <p:nvSpPr>
            <p:cNvPr id="22" name="Freeform 22"/>
            <p:cNvSpPr/>
            <p:nvPr/>
          </p:nvSpPr>
          <p:spPr>
            <a:xfrm>
              <a:off x="0" y="0"/>
              <a:ext cx="560705" cy="825500"/>
            </a:xfrm>
            <a:custGeom>
              <a:avLst/>
              <a:gdLst/>
              <a:ahLst/>
              <a:cxnLst/>
              <a:rect l="l" t="t" r="r" b="b"/>
              <a:pathLst>
                <a:path w="560705" h="825500">
                  <a:moveTo>
                    <a:pt x="560705" y="412750"/>
                  </a:moveTo>
                  <a:lnTo>
                    <a:pt x="265557" y="0"/>
                  </a:lnTo>
                  <a:lnTo>
                    <a:pt x="0" y="0"/>
                  </a:lnTo>
                  <a:lnTo>
                    <a:pt x="295148" y="412750"/>
                  </a:lnTo>
                  <a:lnTo>
                    <a:pt x="0" y="825500"/>
                  </a:lnTo>
                  <a:lnTo>
                    <a:pt x="265557" y="825500"/>
                  </a:lnTo>
                  <a:lnTo>
                    <a:pt x="560705" y="412750"/>
                  </a:lnTo>
                  <a:close/>
                </a:path>
              </a:pathLst>
            </a:custGeom>
            <a:solidFill>
              <a:srgbClr val="5F259F"/>
            </a:solidFill>
          </p:spPr>
          <p:txBody>
            <a:bodyPr/>
            <a:lstStyle/>
            <a:p>
              <a:endParaRPr lang="en-IN"/>
            </a:p>
          </p:txBody>
        </p:sp>
        <p:sp>
          <p:nvSpPr>
            <p:cNvPr id="23" name="Freeform 23"/>
            <p:cNvSpPr/>
            <p:nvPr/>
          </p:nvSpPr>
          <p:spPr>
            <a:xfrm>
              <a:off x="413131" y="0"/>
              <a:ext cx="560705" cy="825500"/>
            </a:xfrm>
            <a:custGeom>
              <a:avLst/>
              <a:gdLst/>
              <a:ahLst/>
              <a:cxnLst/>
              <a:rect l="l" t="t" r="r" b="b"/>
              <a:pathLst>
                <a:path w="560705" h="825500">
                  <a:moveTo>
                    <a:pt x="560705" y="412750"/>
                  </a:moveTo>
                  <a:lnTo>
                    <a:pt x="265557" y="0"/>
                  </a:lnTo>
                  <a:lnTo>
                    <a:pt x="0" y="0"/>
                  </a:lnTo>
                  <a:lnTo>
                    <a:pt x="295148" y="412750"/>
                  </a:lnTo>
                  <a:lnTo>
                    <a:pt x="0" y="825500"/>
                  </a:lnTo>
                  <a:lnTo>
                    <a:pt x="265557" y="825500"/>
                  </a:lnTo>
                  <a:lnTo>
                    <a:pt x="560705" y="412750"/>
                  </a:lnTo>
                  <a:close/>
                </a:path>
              </a:pathLst>
            </a:custGeom>
            <a:solidFill>
              <a:srgbClr val="004AAC"/>
            </a:solidFill>
          </p:spPr>
          <p:txBody>
            <a:bodyPr/>
            <a:lstStyle/>
            <a:p>
              <a:endParaRPr lang="en-IN"/>
            </a:p>
          </p:txBody>
        </p:sp>
      </p:grpSp>
      <p:grpSp>
        <p:nvGrpSpPr>
          <p:cNvPr id="24" name="Group 24"/>
          <p:cNvGrpSpPr/>
          <p:nvPr/>
        </p:nvGrpSpPr>
        <p:grpSpPr>
          <a:xfrm>
            <a:off x="4347278" y="2164628"/>
            <a:ext cx="80213" cy="2978872"/>
            <a:chOff x="0" y="0"/>
            <a:chExt cx="95756" cy="3556083"/>
          </a:xfrm>
        </p:grpSpPr>
        <p:sp>
          <p:nvSpPr>
            <p:cNvPr id="25" name="Freeform 25"/>
            <p:cNvSpPr/>
            <p:nvPr/>
          </p:nvSpPr>
          <p:spPr>
            <a:xfrm>
              <a:off x="0" y="31496"/>
              <a:ext cx="95377" cy="3493135"/>
            </a:xfrm>
            <a:custGeom>
              <a:avLst/>
              <a:gdLst/>
              <a:ahLst/>
              <a:cxnLst/>
              <a:rect l="l" t="t" r="r" b="b"/>
              <a:pathLst>
                <a:path w="95377" h="3493135">
                  <a:moveTo>
                    <a:pt x="63627" y="0"/>
                  </a:moveTo>
                  <a:lnTo>
                    <a:pt x="95377" y="3492500"/>
                  </a:lnTo>
                  <a:lnTo>
                    <a:pt x="31750" y="3493135"/>
                  </a:lnTo>
                  <a:lnTo>
                    <a:pt x="0" y="635"/>
                  </a:lnTo>
                  <a:close/>
                </a:path>
              </a:pathLst>
            </a:custGeom>
            <a:solidFill>
              <a:srgbClr val="004AAC"/>
            </a:solidFill>
          </p:spPr>
          <p:txBody>
            <a:bodyPr/>
            <a:lstStyle/>
            <a:p>
              <a:endParaRPr lang="en-IN"/>
            </a:p>
          </p:txBody>
        </p:sp>
      </p:grpSp>
      <p:sp>
        <p:nvSpPr>
          <p:cNvPr id="26" name="TextBox 26"/>
          <p:cNvSpPr txBox="1"/>
          <p:nvPr/>
        </p:nvSpPr>
        <p:spPr>
          <a:xfrm>
            <a:off x="13322077" y="2346325"/>
            <a:ext cx="4507736" cy="3543925"/>
          </a:xfrm>
          <a:prstGeom prst="rect">
            <a:avLst/>
          </a:prstGeom>
        </p:spPr>
        <p:txBody>
          <a:bodyPr lIns="0" tIns="0" rIns="0" bIns="0" rtlCol="0" anchor="t">
            <a:spAutoFit/>
          </a:bodyPr>
          <a:lstStyle/>
          <a:p>
            <a:pPr marL="399501" lvl="1" indent="-199751" algn="just">
              <a:lnSpc>
                <a:spcPts val="2590"/>
              </a:lnSpc>
              <a:buFont typeface="Arial"/>
              <a:buChar char="•"/>
            </a:pPr>
            <a:r>
              <a:rPr lang="en-US" sz="1850">
                <a:solidFill>
                  <a:srgbClr val="000000"/>
                </a:solidFill>
                <a:latin typeface="Canva Sans"/>
                <a:ea typeface="Canva Sans"/>
                <a:cs typeface="Canva Sans"/>
                <a:sym typeface="Canva Sans"/>
              </a:rPr>
              <a:t>Storytelling-based marketing in vernacular</a:t>
            </a:r>
          </a:p>
          <a:p>
            <a:pPr marL="399501" lvl="1" indent="-199751" algn="just">
              <a:lnSpc>
                <a:spcPts val="2590"/>
              </a:lnSpc>
              <a:buFont typeface="Arial"/>
              <a:buChar char="•"/>
            </a:pPr>
            <a:r>
              <a:rPr lang="en-US" sz="1850">
                <a:solidFill>
                  <a:srgbClr val="000000"/>
                </a:solidFill>
                <a:latin typeface="Canva Sans"/>
                <a:ea typeface="Canva Sans"/>
                <a:cs typeface="Canva Sans"/>
                <a:sym typeface="Canva Sans"/>
              </a:rPr>
              <a:t>Uses real-life risk scenarios (fire, theft, machinery failure, cash loss)</a:t>
            </a:r>
          </a:p>
          <a:p>
            <a:pPr marL="399501" lvl="1" indent="-199751" algn="just">
              <a:lnSpc>
                <a:spcPts val="2590"/>
              </a:lnSpc>
              <a:buFont typeface="Arial"/>
              <a:buChar char="•"/>
            </a:pPr>
            <a:r>
              <a:rPr lang="en-US" sz="1850">
                <a:solidFill>
                  <a:srgbClr val="000000"/>
                </a:solidFill>
                <a:latin typeface="Canva Sans"/>
                <a:ea typeface="Canva Sans"/>
                <a:cs typeface="Canva Sans"/>
                <a:sym typeface="Canva Sans"/>
              </a:rPr>
              <a:t>Focus on awareness, education &amp; trust building</a:t>
            </a:r>
          </a:p>
          <a:p>
            <a:pPr marL="399501" lvl="1" indent="-199751" algn="just">
              <a:lnSpc>
                <a:spcPts val="2590"/>
              </a:lnSpc>
              <a:buFont typeface="Arial"/>
              <a:buChar char="•"/>
            </a:pPr>
            <a:r>
              <a:rPr lang="en-US" sz="1850">
                <a:solidFill>
                  <a:srgbClr val="000000"/>
                </a:solidFill>
                <a:latin typeface="Canva Sans"/>
                <a:ea typeface="Canva Sans"/>
                <a:cs typeface="Canva Sans"/>
                <a:sym typeface="Canva Sans"/>
              </a:rPr>
              <a:t>Helps MSMEs see insurance as valuable &amp; reliable</a:t>
            </a:r>
          </a:p>
          <a:p>
            <a:pPr marL="399501" lvl="1" indent="-199751" algn="just">
              <a:lnSpc>
                <a:spcPts val="2590"/>
              </a:lnSpc>
              <a:buFont typeface="Arial"/>
              <a:buChar char="•"/>
            </a:pPr>
            <a:r>
              <a:rPr lang="en-US" sz="1850">
                <a:solidFill>
                  <a:srgbClr val="000000"/>
                </a:solidFill>
                <a:latin typeface="Canva Sans"/>
                <a:ea typeface="Canva Sans"/>
                <a:cs typeface="Canva Sans"/>
                <a:sym typeface="Canva Sans"/>
              </a:rPr>
              <a:t>Builds familiarity by addressing common MSME fears</a:t>
            </a:r>
          </a:p>
          <a:p>
            <a:pPr algn="just">
              <a:lnSpc>
                <a:spcPts val="2590"/>
              </a:lnSpc>
            </a:pPr>
            <a:endParaRPr lang="en-US" sz="1850">
              <a:solidFill>
                <a:srgbClr val="000000"/>
              </a:solidFill>
              <a:latin typeface="Canva Sans"/>
              <a:ea typeface="Canva Sans"/>
              <a:cs typeface="Canva Sans"/>
              <a:sym typeface="Canva Sans"/>
            </a:endParaRPr>
          </a:p>
        </p:txBody>
      </p:sp>
      <p:sp>
        <p:nvSpPr>
          <p:cNvPr id="27" name="AutoShape 27"/>
          <p:cNvSpPr/>
          <p:nvPr/>
        </p:nvSpPr>
        <p:spPr>
          <a:xfrm flipV="1">
            <a:off x="-162791" y="5870728"/>
            <a:ext cx="18603540" cy="14288"/>
          </a:xfrm>
          <a:prstGeom prst="line">
            <a:avLst/>
          </a:prstGeom>
          <a:ln w="28575" cap="flat">
            <a:solidFill>
              <a:srgbClr val="5F259F"/>
            </a:solidFill>
            <a:prstDash val="solid"/>
            <a:headEnd type="none" w="sm" len="sm"/>
            <a:tailEnd type="arrow" w="med" len="sm"/>
          </a:ln>
        </p:spPr>
        <p:txBody>
          <a:bodyPr/>
          <a:lstStyle/>
          <a:p>
            <a:endParaRPr lang="en-IN"/>
          </a:p>
        </p:txBody>
      </p:sp>
      <p:sp>
        <p:nvSpPr>
          <p:cNvPr id="28" name="Freeform 28"/>
          <p:cNvSpPr/>
          <p:nvPr/>
        </p:nvSpPr>
        <p:spPr>
          <a:xfrm>
            <a:off x="9144000" y="5899303"/>
            <a:ext cx="9129210" cy="4387697"/>
          </a:xfrm>
          <a:custGeom>
            <a:avLst/>
            <a:gdLst/>
            <a:ahLst/>
            <a:cxnLst/>
            <a:rect l="l" t="t" r="r" b="b"/>
            <a:pathLst>
              <a:path w="9129210" h="4387697">
                <a:moveTo>
                  <a:pt x="0" y="0"/>
                </a:moveTo>
                <a:lnTo>
                  <a:pt x="9129210" y="0"/>
                </a:lnTo>
                <a:lnTo>
                  <a:pt x="9129210" y="4387697"/>
                </a:lnTo>
                <a:lnTo>
                  <a:pt x="0" y="4387697"/>
                </a:lnTo>
                <a:lnTo>
                  <a:pt x="0" y="0"/>
                </a:lnTo>
                <a:close/>
              </a:path>
            </a:pathLst>
          </a:custGeom>
          <a:blipFill>
            <a:blip r:embed="rId7"/>
            <a:stretch>
              <a:fillRect t="-7507" b="-9268"/>
            </a:stretch>
          </a:blipFill>
        </p:spPr>
        <p:txBody>
          <a:bodyPr/>
          <a:lstStyle/>
          <a:p>
            <a:endParaRPr lang="en-IN"/>
          </a:p>
        </p:txBody>
      </p:sp>
      <p:sp>
        <p:nvSpPr>
          <p:cNvPr id="29" name="TextBox 29"/>
          <p:cNvSpPr txBox="1"/>
          <p:nvPr/>
        </p:nvSpPr>
        <p:spPr>
          <a:xfrm>
            <a:off x="219994" y="406134"/>
            <a:ext cx="8254569" cy="903596"/>
          </a:xfrm>
          <a:prstGeom prst="rect">
            <a:avLst/>
          </a:prstGeom>
        </p:spPr>
        <p:txBody>
          <a:bodyPr lIns="0" tIns="0" rIns="0" bIns="0" rtlCol="0" anchor="t">
            <a:spAutoFit/>
          </a:bodyPr>
          <a:lstStyle/>
          <a:p>
            <a:pPr algn="l">
              <a:lnSpc>
                <a:spcPts val="7420"/>
              </a:lnSpc>
              <a:spcBef>
                <a:spcPct val="0"/>
              </a:spcBef>
            </a:pPr>
            <a:r>
              <a:rPr lang="en-US" sz="5300">
                <a:solidFill>
                  <a:srgbClr val="5F259F"/>
                </a:solidFill>
                <a:latin typeface="League Spartan"/>
                <a:ea typeface="League Spartan"/>
                <a:cs typeface="League Spartan"/>
                <a:sym typeface="League Spartan"/>
              </a:rPr>
              <a:t>MARKETING MIX (4PS)</a:t>
            </a:r>
          </a:p>
        </p:txBody>
      </p:sp>
      <p:sp>
        <p:nvSpPr>
          <p:cNvPr id="30" name="TextBox 30"/>
          <p:cNvSpPr txBox="1"/>
          <p:nvPr/>
        </p:nvSpPr>
        <p:spPr>
          <a:xfrm>
            <a:off x="0" y="1652632"/>
            <a:ext cx="3767214" cy="563881"/>
          </a:xfrm>
          <a:prstGeom prst="rect">
            <a:avLst/>
          </a:prstGeom>
        </p:spPr>
        <p:txBody>
          <a:bodyPr lIns="0" tIns="0" rIns="0" bIns="0" rtlCol="0" anchor="t">
            <a:spAutoFit/>
          </a:bodyPr>
          <a:lstStyle/>
          <a:p>
            <a:pPr algn="ctr">
              <a:lnSpc>
                <a:spcPts val="4619"/>
              </a:lnSpc>
              <a:spcBef>
                <a:spcPct val="0"/>
              </a:spcBef>
            </a:pPr>
            <a:r>
              <a:rPr lang="en-US" sz="3299">
                <a:solidFill>
                  <a:srgbClr val="FEFEFE"/>
                </a:solidFill>
                <a:latin typeface="Staatliches"/>
                <a:ea typeface="Staatliches"/>
                <a:cs typeface="Staatliches"/>
                <a:sym typeface="Staatliches"/>
              </a:rPr>
              <a:t>Product</a:t>
            </a:r>
          </a:p>
        </p:txBody>
      </p:sp>
      <p:sp>
        <p:nvSpPr>
          <p:cNvPr id="31" name="TextBox 31"/>
          <p:cNvSpPr txBox="1"/>
          <p:nvPr/>
        </p:nvSpPr>
        <p:spPr>
          <a:xfrm>
            <a:off x="4734260" y="1652632"/>
            <a:ext cx="3767214" cy="563881"/>
          </a:xfrm>
          <a:prstGeom prst="rect">
            <a:avLst/>
          </a:prstGeom>
        </p:spPr>
        <p:txBody>
          <a:bodyPr lIns="0" tIns="0" rIns="0" bIns="0" rtlCol="0" anchor="t">
            <a:spAutoFit/>
          </a:bodyPr>
          <a:lstStyle/>
          <a:p>
            <a:pPr algn="ctr">
              <a:lnSpc>
                <a:spcPts val="4619"/>
              </a:lnSpc>
              <a:spcBef>
                <a:spcPct val="0"/>
              </a:spcBef>
            </a:pPr>
            <a:r>
              <a:rPr lang="en-US" sz="3299">
                <a:solidFill>
                  <a:srgbClr val="FEFEFE"/>
                </a:solidFill>
                <a:latin typeface="Staatliches"/>
                <a:ea typeface="Staatliches"/>
                <a:cs typeface="Staatliches"/>
                <a:sym typeface="Staatliches"/>
              </a:rPr>
              <a:t>PRICING</a:t>
            </a:r>
          </a:p>
        </p:txBody>
      </p:sp>
      <p:sp>
        <p:nvSpPr>
          <p:cNvPr id="32" name="TextBox 32"/>
          <p:cNvSpPr txBox="1"/>
          <p:nvPr/>
        </p:nvSpPr>
        <p:spPr>
          <a:xfrm>
            <a:off x="8869202" y="1652632"/>
            <a:ext cx="3767214" cy="563881"/>
          </a:xfrm>
          <a:prstGeom prst="rect">
            <a:avLst/>
          </a:prstGeom>
        </p:spPr>
        <p:txBody>
          <a:bodyPr lIns="0" tIns="0" rIns="0" bIns="0" rtlCol="0" anchor="t">
            <a:spAutoFit/>
          </a:bodyPr>
          <a:lstStyle/>
          <a:p>
            <a:pPr algn="ctr">
              <a:lnSpc>
                <a:spcPts val="4619"/>
              </a:lnSpc>
              <a:spcBef>
                <a:spcPct val="0"/>
              </a:spcBef>
            </a:pPr>
            <a:r>
              <a:rPr lang="en-US" sz="3299">
                <a:solidFill>
                  <a:srgbClr val="FEFEFE"/>
                </a:solidFill>
                <a:latin typeface="Staatliches"/>
                <a:ea typeface="Staatliches"/>
                <a:cs typeface="Staatliches"/>
                <a:sym typeface="Staatliches"/>
              </a:rPr>
              <a:t>PLACE</a:t>
            </a:r>
          </a:p>
        </p:txBody>
      </p:sp>
      <p:sp>
        <p:nvSpPr>
          <p:cNvPr id="33" name="TextBox 33"/>
          <p:cNvSpPr txBox="1"/>
          <p:nvPr/>
        </p:nvSpPr>
        <p:spPr>
          <a:xfrm>
            <a:off x="13492086" y="1652632"/>
            <a:ext cx="3767214" cy="563881"/>
          </a:xfrm>
          <a:prstGeom prst="rect">
            <a:avLst/>
          </a:prstGeom>
        </p:spPr>
        <p:txBody>
          <a:bodyPr lIns="0" tIns="0" rIns="0" bIns="0" rtlCol="0" anchor="t">
            <a:spAutoFit/>
          </a:bodyPr>
          <a:lstStyle/>
          <a:p>
            <a:pPr algn="ctr">
              <a:lnSpc>
                <a:spcPts val="4619"/>
              </a:lnSpc>
              <a:spcBef>
                <a:spcPct val="0"/>
              </a:spcBef>
            </a:pPr>
            <a:r>
              <a:rPr lang="en-US" sz="3299">
                <a:solidFill>
                  <a:srgbClr val="FEFEFE"/>
                </a:solidFill>
                <a:latin typeface="Staatliches"/>
                <a:ea typeface="Staatliches"/>
                <a:cs typeface="Staatliches"/>
                <a:sym typeface="Staatliches"/>
              </a:rPr>
              <a:t>PROMOTION</a:t>
            </a:r>
          </a:p>
        </p:txBody>
      </p:sp>
      <p:sp>
        <p:nvSpPr>
          <p:cNvPr id="34" name="TextBox 34"/>
          <p:cNvSpPr txBox="1"/>
          <p:nvPr/>
        </p:nvSpPr>
        <p:spPr>
          <a:xfrm>
            <a:off x="348060" y="2336800"/>
            <a:ext cx="3767214" cy="2806700"/>
          </a:xfrm>
          <a:prstGeom prst="rect">
            <a:avLst/>
          </a:prstGeom>
        </p:spPr>
        <p:txBody>
          <a:bodyPr lIns="0" tIns="0" rIns="0" bIns="0" rtlCol="0" anchor="t">
            <a:spAutoFit/>
          </a:bodyPr>
          <a:lstStyle/>
          <a:p>
            <a:pPr marL="431799" lvl="1" indent="-215899" algn="just">
              <a:lnSpc>
                <a:spcPts val="2799"/>
              </a:lnSpc>
              <a:buFont typeface="Arial"/>
              <a:buChar char="•"/>
            </a:pPr>
            <a:r>
              <a:rPr lang="en-US" sz="1999">
                <a:solidFill>
                  <a:srgbClr val="000000"/>
                </a:solidFill>
                <a:latin typeface="Canva Sans"/>
                <a:ea typeface="Canva Sans"/>
                <a:cs typeface="Canva Sans"/>
                <a:sym typeface="Canva Sans"/>
              </a:rPr>
              <a:t>Hybrid, risk-first insurance model</a:t>
            </a:r>
          </a:p>
          <a:p>
            <a:pPr marL="431799" lvl="1" indent="-215899" algn="just">
              <a:lnSpc>
                <a:spcPts val="2799"/>
              </a:lnSpc>
              <a:buFont typeface="Arial"/>
              <a:buChar char="•"/>
            </a:pPr>
            <a:r>
              <a:rPr lang="en-US" sz="1999">
                <a:solidFill>
                  <a:srgbClr val="000000"/>
                </a:solidFill>
                <a:latin typeface="Canva Sans"/>
                <a:ea typeface="Canva Sans"/>
                <a:cs typeface="Canva Sans"/>
                <a:sym typeface="Canva Sans"/>
              </a:rPr>
              <a:t>AI Risk Report for MSMEs</a:t>
            </a:r>
          </a:p>
          <a:p>
            <a:pPr marL="431799" lvl="1" indent="-215899" algn="just">
              <a:lnSpc>
                <a:spcPts val="2799"/>
              </a:lnSpc>
              <a:buFont typeface="Arial"/>
              <a:buChar char="•"/>
            </a:pPr>
            <a:r>
              <a:rPr lang="en-US" sz="1999">
                <a:solidFill>
                  <a:srgbClr val="000000"/>
                </a:solidFill>
                <a:latin typeface="Canva Sans"/>
                <a:ea typeface="Canva Sans"/>
                <a:cs typeface="Canva Sans"/>
                <a:sym typeface="Canva Sans"/>
              </a:rPr>
              <a:t>Shows 2–3 insurer options</a:t>
            </a:r>
          </a:p>
          <a:p>
            <a:pPr marL="431799" lvl="1" indent="-215899" algn="just">
              <a:lnSpc>
                <a:spcPts val="2799"/>
              </a:lnSpc>
              <a:buFont typeface="Arial"/>
              <a:buChar char="•"/>
            </a:pPr>
            <a:r>
              <a:rPr lang="en-US" sz="1999">
                <a:solidFill>
                  <a:srgbClr val="000000"/>
                </a:solidFill>
                <a:latin typeface="Canva Sans"/>
                <a:ea typeface="Canva Sans"/>
                <a:cs typeface="Canva Sans"/>
                <a:sym typeface="Canva Sans"/>
              </a:rPr>
              <a:t>Support via PhonePe advisors &amp; partners</a:t>
            </a:r>
          </a:p>
          <a:p>
            <a:pPr marL="431799" lvl="1" indent="-215899" algn="just">
              <a:lnSpc>
                <a:spcPts val="2799"/>
              </a:lnSpc>
              <a:buFont typeface="Arial"/>
              <a:buChar char="•"/>
            </a:pPr>
            <a:r>
              <a:rPr lang="en-US" sz="1999">
                <a:solidFill>
                  <a:srgbClr val="000000"/>
                </a:solidFill>
                <a:latin typeface="Canva Sans"/>
                <a:ea typeface="Canva Sans"/>
                <a:cs typeface="Canva Sans"/>
                <a:sym typeface="Canva Sans"/>
              </a:rPr>
              <a:t>Simple UI with vernacular support</a:t>
            </a:r>
          </a:p>
        </p:txBody>
      </p:sp>
      <p:sp>
        <p:nvSpPr>
          <p:cNvPr id="35" name="TextBox 35"/>
          <p:cNvSpPr txBox="1"/>
          <p:nvPr/>
        </p:nvSpPr>
        <p:spPr>
          <a:xfrm>
            <a:off x="4656092" y="2336800"/>
            <a:ext cx="4065587" cy="299021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Transparent, no hidden fees</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MSMEs pay only insurer premium</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PhonePe earns commission from insurers</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Value-focused pricing, not discounts</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Offers risk-based bundles for MSMEs</a:t>
            </a:r>
          </a:p>
        </p:txBody>
      </p:sp>
      <p:sp>
        <p:nvSpPr>
          <p:cNvPr id="36" name="TextBox 36"/>
          <p:cNvSpPr txBox="1"/>
          <p:nvPr/>
        </p:nvSpPr>
        <p:spPr>
          <a:xfrm>
            <a:off x="8945603" y="2336800"/>
            <a:ext cx="4152550" cy="3323590"/>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Available via PhonePe Business App &amp; MSME Insurance Web Portal</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Self-service option for digital MSMEs</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PhonePe Partners guide digitally hesitant MSMEs</a:t>
            </a:r>
          </a:p>
          <a:p>
            <a:pPr marL="410209" lvl="1" indent="-205105" algn="just">
              <a:lnSpc>
                <a:spcPts val="2659"/>
              </a:lnSpc>
              <a:buFont typeface="Arial"/>
              <a:buChar char="•"/>
            </a:pPr>
            <a:r>
              <a:rPr lang="en-US" sz="1899">
                <a:solidFill>
                  <a:srgbClr val="000000"/>
                </a:solidFill>
                <a:latin typeface="Canva Sans"/>
                <a:ea typeface="Canva Sans"/>
                <a:cs typeface="Canva Sans"/>
                <a:sym typeface="Canva Sans"/>
              </a:rPr>
              <a:t>Partners explain risks, compare policies, assist with purchases</a:t>
            </a:r>
          </a:p>
          <a:p>
            <a:pPr algn="just">
              <a:lnSpc>
                <a:spcPts val="2659"/>
              </a:lnSpc>
            </a:pPr>
            <a:endParaRPr lang="en-US" sz="1899">
              <a:solidFill>
                <a:srgbClr val="000000"/>
              </a:solidFill>
              <a:latin typeface="Canva Sans"/>
              <a:ea typeface="Canva Sans"/>
              <a:cs typeface="Canva Sans"/>
              <a:sym typeface="Canva Sans"/>
            </a:endParaRPr>
          </a:p>
        </p:txBody>
      </p:sp>
      <p:sp>
        <p:nvSpPr>
          <p:cNvPr id="37" name="TextBox 37"/>
          <p:cNvSpPr txBox="1"/>
          <p:nvPr/>
        </p:nvSpPr>
        <p:spPr>
          <a:xfrm>
            <a:off x="219994" y="6194578"/>
            <a:ext cx="9014650" cy="1339205"/>
          </a:xfrm>
          <a:prstGeom prst="rect">
            <a:avLst/>
          </a:prstGeom>
        </p:spPr>
        <p:txBody>
          <a:bodyPr lIns="0" tIns="0" rIns="0" bIns="0" rtlCol="0" anchor="t">
            <a:spAutoFit/>
          </a:bodyPr>
          <a:lstStyle/>
          <a:p>
            <a:pPr algn="l">
              <a:lnSpc>
                <a:spcPts val="5460"/>
              </a:lnSpc>
            </a:pPr>
            <a:r>
              <a:rPr lang="en-US" sz="3900">
                <a:solidFill>
                  <a:srgbClr val="5F259F"/>
                </a:solidFill>
                <a:latin typeface="League Spartan"/>
                <a:ea typeface="League Spartan"/>
                <a:cs typeface="League Spartan"/>
                <a:sym typeface="League Spartan"/>
              </a:rPr>
              <a:t>GO-TO-MARKET (GTM) </a:t>
            </a:r>
          </a:p>
          <a:p>
            <a:pPr algn="l">
              <a:lnSpc>
                <a:spcPts val="5460"/>
              </a:lnSpc>
              <a:spcBef>
                <a:spcPct val="0"/>
              </a:spcBef>
            </a:pPr>
            <a:r>
              <a:rPr lang="en-US" sz="3900">
                <a:solidFill>
                  <a:srgbClr val="5F259F"/>
                </a:solidFill>
                <a:latin typeface="League Spartan"/>
                <a:ea typeface="League Spartan"/>
                <a:cs typeface="League Spartan"/>
                <a:sym typeface="League Spartan"/>
              </a:rPr>
              <a:t>STRATEGY</a:t>
            </a:r>
          </a:p>
        </p:txBody>
      </p:sp>
      <p:sp>
        <p:nvSpPr>
          <p:cNvPr id="38" name="TextBox 38"/>
          <p:cNvSpPr txBox="1"/>
          <p:nvPr/>
        </p:nvSpPr>
        <p:spPr>
          <a:xfrm>
            <a:off x="237583" y="7648083"/>
            <a:ext cx="8486266" cy="2463800"/>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Canva Sans"/>
                <a:ea typeface="Canva Sans"/>
                <a:cs typeface="Canva Sans"/>
                <a:sym typeface="Canva Sans"/>
              </a:rPr>
              <a:t>The Go-To-Market strategy introduces PhonePe MSME Insurance in phased stages, aligning product rollout with MSME digital readiness. It focuses on building trust, expanding regional reach, and driving adoption through partner support, API integrations, seasonal campaigns, and ecosystem-based bundling. This structured approach ensures smooth onboarding, wider market penetration, and sustained long-term usage</a:t>
            </a:r>
          </a:p>
        </p:txBody>
      </p:sp>
      <p:sp>
        <p:nvSpPr>
          <p:cNvPr id="39" name="Freeform 39"/>
          <p:cNvSpPr/>
          <p:nvPr/>
        </p:nvSpPr>
        <p:spPr>
          <a:xfrm rot="-10800000">
            <a:off x="-1339046" y="6613678"/>
            <a:ext cx="8854578" cy="5859050"/>
          </a:xfrm>
          <a:custGeom>
            <a:avLst/>
            <a:gdLst/>
            <a:ahLst/>
            <a:cxnLst/>
            <a:rect l="l" t="t" r="r" b="b"/>
            <a:pathLst>
              <a:path w="8854578" h="5859050">
                <a:moveTo>
                  <a:pt x="0" y="0"/>
                </a:moveTo>
                <a:lnTo>
                  <a:pt x="8854577" y="0"/>
                </a:lnTo>
                <a:lnTo>
                  <a:pt x="8854577" y="5859050"/>
                </a:lnTo>
                <a:lnTo>
                  <a:pt x="0" y="585905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3538</Words>
  <Application>Microsoft Macintosh PowerPoint</Application>
  <PresentationFormat>Custom</PresentationFormat>
  <Paragraphs>620</Paragraphs>
  <Slides>30</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Archivo Black</vt:lpstr>
      <vt:lpstr>Arimo Bold</vt:lpstr>
      <vt:lpstr>Inter</vt:lpstr>
      <vt:lpstr>Calibri</vt:lpstr>
      <vt:lpstr>Canva Sans Bold</vt:lpstr>
      <vt:lpstr>Canva Sans</vt:lpstr>
      <vt:lpstr>Arimo</vt:lpstr>
      <vt:lpstr>Aristotelica Pro</vt:lpstr>
      <vt:lpstr>Ballpoint</vt:lpstr>
      <vt:lpstr>Canva Sans Bold Italics</vt:lpstr>
      <vt:lpstr>Arial</vt:lpstr>
      <vt:lpstr>League Spartan</vt:lpstr>
      <vt:lpstr>Aristotelica Pro Bold</vt:lpstr>
      <vt:lpstr>Inter Bold</vt:lpstr>
      <vt:lpstr>Staatliches</vt:lpstr>
      <vt:lpstr>Alegreya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5_PBM</dc:title>
  <cp:lastModifiedBy>AVANTIKA SRIVASTAVA</cp:lastModifiedBy>
  <cp:revision>2</cp:revision>
  <dcterms:created xsi:type="dcterms:W3CDTF">2006-08-16T00:00:00Z</dcterms:created>
  <dcterms:modified xsi:type="dcterms:W3CDTF">2025-12-14T19:16:00Z</dcterms:modified>
  <dc:identifier>DAG6RnDmf7A</dc:identifier>
</cp:coreProperties>
</file>